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9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368" y="-112"/>
      </p:cViewPr>
      <p:guideLst>
        <p:guide orient="horz" pos="175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592" y="-87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B3324-B3DC-4B2D-8820-C894EC7DDFE9}" type="datetimeFigureOut">
              <a:rPr lang="fr-FR" smtClean="0"/>
              <a:t>19/05/2014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D1340-1466-451C-AD11-164F80DFB4C1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4653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47ADA-E4B8-4D6B-9203-752E853B8217}" type="datetimeFigureOut">
              <a:rPr lang="fr-FR" smtClean="0"/>
              <a:t>19/05/2014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8143A-543A-4026-9EAB-A35F4F6A6421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9527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0937" cy="3721100"/>
          </a:xfrm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625" y="4714876"/>
            <a:ext cx="4980426" cy="4465638"/>
          </a:xfrm>
          <a:noFill/>
          <a:ln/>
        </p:spPr>
        <p:txBody>
          <a:bodyPr lIns="92534" tIns="46270" rIns="92534" bIns="46270"/>
          <a:lstStyle/>
          <a:p>
            <a:pPr defTabSz="784225"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4263" y="865188"/>
            <a:ext cx="4635500" cy="3478212"/>
          </a:xfrm>
          <a:ln w="12699" cap="flat"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385" y="4732339"/>
            <a:ext cx="4983665" cy="4200525"/>
          </a:xfrm>
          <a:noFill/>
          <a:ln/>
        </p:spPr>
        <p:txBody>
          <a:bodyPr lIns="92239" tIns="44530" rIns="92239" bIns="44530"/>
          <a:lstStyle/>
          <a:p>
            <a:pPr defTabSz="784225"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2675" y="865188"/>
            <a:ext cx="4635500" cy="3478212"/>
          </a:xfrm>
          <a:ln w="12699" cap="flat"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005" y="4732339"/>
            <a:ext cx="4980427" cy="4200525"/>
          </a:xfrm>
          <a:noFill/>
          <a:ln/>
        </p:spPr>
        <p:txBody>
          <a:bodyPr lIns="92222" tIns="44523" rIns="92222" bIns="44523"/>
          <a:lstStyle/>
          <a:p>
            <a:pPr defTabSz="784225"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9500" y="862013"/>
            <a:ext cx="4641850" cy="3482975"/>
          </a:xfrm>
          <a:ln/>
        </p:spPr>
      </p:sp>
      <p:sp>
        <p:nvSpPr>
          <p:cNvPr id="62466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902147" y="4730750"/>
            <a:ext cx="4991764" cy="4491038"/>
          </a:xfrm>
          <a:noFill/>
          <a:ln/>
        </p:spPr>
        <p:txBody>
          <a:bodyPr lIns="92293" tIns="44559" rIns="92293" bIns="44559"/>
          <a:lstStyle/>
          <a:p>
            <a:pPr defTabSz="784225"/>
            <a:endParaRPr lang="fr-FR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DAB5-57B8-47FA-A0A3-2D9EC492ED8A}" type="datetimeFigureOut">
              <a:rPr lang="fr-FR" smtClean="0"/>
              <a:t>19/05/2014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457A6-9107-4FD0-9C95-5148CC5016D2}" type="slidenum">
              <a:rPr lang="fr-FR" smtClean="0"/>
              <a:t>‹#›</a:t>
            </a:fld>
            <a:endParaRPr lang="fr-FR" dirty="0"/>
          </a:p>
        </p:txBody>
      </p:sp>
      <p:pic>
        <p:nvPicPr>
          <p:cNvPr id="7" name="Image 6" descr="logo_unhj7 (3)[1]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2229413" cy="791173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2396880" y="44624"/>
            <a:ext cx="433536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Université</a:t>
            </a:r>
            <a:r>
              <a:rPr lang="fr-FR" sz="2800" b="1" baseline="0" dirty="0" smtClean="0">
                <a:solidFill>
                  <a:schemeClr val="accent1">
                    <a:lumMod val="75000"/>
                  </a:schemeClr>
                </a:solidFill>
              </a:rPr>
              <a:t> UNHJ</a:t>
            </a:r>
          </a:p>
          <a:p>
            <a:pPr algn="ctr"/>
            <a:r>
              <a:rPr lang="fr-FR" sz="2800" b="1" baseline="0" dirty="0" smtClean="0">
                <a:solidFill>
                  <a:schemeClr val="accent1">
                    <a:lumMod val="75000"/>
                  </a:schemeClr>
                </a:solidFill>
              </a:rPr>
              <a:t>Barcelone 2014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0" y="1033487"/>
            <a:ext cx="9144000" cy="372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9" descr="formation-barcelone.jpg"/>
          <p:cNvPicPr>
            <a:picLocks noChangeAspect="1"/>
          </p:cNvPicPr>
          <p:nvPr userDrawn="1"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" y="1033489"/>
            <a:ext cx="9127064" cy="3517724"/>
          </a:xfrm>
          <a:prstGeom prst="rect">
            <a:avLst/>
          </a:prstGeom>
        </p:spPr>
      </p:pic>
      <p:pic>
        <p:nvPicPr>
          <p:cNvPr id="13" name="Picture 10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340237" y="23259"/>
            <a:ext cx="1768267" cy="95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690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4900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24744"/>
            <a:ext cx="8568952" cy="504056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5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742950" indent="-285750">
              <a:buFont typeface="Wingdings" pitchFamily="2" charset="2"/>
              <a:buChar char="Ø"/>
              <a:defRPr sz="24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2pPr>
            <a:lvl3pPr>
              <a:defRPr sz="2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  <a:latin typeface="+mj-lt"/>
              </a:defRPr>
            </a:lvl4pPr>
            <a:lvl5pPr marL="2057400" indent="-228600">
              <a:buFont typeface="Courier New" pitchFamily="49" charset="0"/>
              <a:buChar char="o"/>
              <a:defRPr>
                <a:solidFill>
                  <a:schemeClr val="accent1">
                    <a:lumMod val="7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 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fld id="{E667DAB5-57B8-47FA-A0A3-2D9EC492ED8A}" type="datetimeFigureOut">
              <a:rPr lang="fr-FR" smtClean="0"/>
              <a:pPr/>
              <a:t>19/05/2014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fld id="{5DC457A6-9107-4FD0-9C95-5148CC5016D2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Image 6" descr="logo_unhj7 (3)[1]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" y="40344"/>
            <a:ext cx="1157263" cy="410689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>
          <a:xfrm>
            <a:off x="-2169" y="6470428"/>
            <a:ext cx="9146169" cy="0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-11330" y="6485274"/>
            <a:ext cx="9155330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lvl="0" algn="ctr" defTabSz="457200"/>
            <a:endParaRPr lang="fr-FR" sz="2000" b="1" dirty="0">
              <a:solidFill>
                <a:schemeClr val="accent1">
                  <a:lumMod val="75000"/>
                </a:schemeClr>
              </a:solidFill>
              <a:latin typeface="+mj-lt"/>
              <a:cs typeface="Garamond"/>
            </a:endParaRPr>
          </a:p>
        </p:txBody>
      </p:sp>
      <p:sp>
        <p:nvSpPr>
          <p:cNvPr id="12" name="ZoneTexte 8"/>
          <p:cNvSpPr txBox="1"/>
          <p:nvPr userDrawn="1"/>
        </p:nvSpPr>
        <p:spPr>
          <a:xfrm rot="16200000">
            <a:off x="-2811418" y="3295728"/>
            <a:ext cx="5976665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UNIVERSITE UNHJ  -  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Barcelone</a:t>
            </a:r>
            <a:r>
              <a:rPr lang="fr-FR" sz="1600" b="1" baseline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   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 2014</a:t>
            </a:r>
            <a:endParaRPr lang="fr-FR" sz="1600" dirty="0">
              <a:solidFill>
                <a:schemeClr val="accent1">
                  <a:lumMod val="75000"/>
                </a:schemeClr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13" name="Picture 10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47658" y="41932"/>
            <a:ext cx="1076325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0"/>
          <p:cNvSpPr txBox="1">
            <a:spLocks noChangeArrowheads="1"/>
          </p:cNvSpPr>
          <p:nvPr userDrawn="1"/>
        </p:nvSpPr>
        <p:spPr bwMode="auto">
          <a:xfrm>
            <a:off x="7936533" y="570570"/>
            <a:ext cx="12588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900" dirty="0"/>
              <a:t>reproduction interdite</a:t>
            </a:r>
          </a:p>
        </p:txBody>
      </p:sp>
      <p:pic>
        <p:nvPicPr>
          <p:cNvPr id="15" name="Picture 10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39721" y="18120"/>
            <a:ext cx="1076325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cteur droit 15"/>
          <p:cNvCxnSpPr/>
          <p:nvPr userDrawn="1"/>
        </p:nvCxnSpPr>
        <p:spPr>
          <a:xfrm>
            <a:off x="467544" y="874536"/>
            <a:ext cx="8648502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 userDrawn="1"/>
        </p:nvSpPr>
        <p:spPr>
          <a:xfrm>
            <a:off x="7638" y="6541893"/>
            <a:ext cx="910840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400" b="1" i="1" dirty="0" smtClean="0">
                <a:solidFill>
                  <a:schemeClr val="accent1">
                    <a:lumMod val="75000"/>
                  </a:schemeClr>
                </a:solidFill>
              </a:rPr>
              <a:t>Université</a:t>
            </a:r>
            <a:r>
              <a:rPr lang="fr-FR" sz="1400" b="1" i="1" baseline="0" dirty="0" smtClean="0">
                <a:solidFill>
                  <a:schemeClr val="accent1">
                    <a:lumMod val="75000"/>
                  </a:schemeClr>
                </a:solidFill>
              </a:rPr>
              <a:t> UNHJ   Barcelone 2014</a:t>
            </a:r>
            <a:endParaRPr lang="fr-FR" sz="1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90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4900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24744"/>
            <a:ext cx="8568952" cy="504056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5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742950" indent="-285750">
              <a:buFont typeface="Wingdings" pitchFamily="2" charset="2"/>
              <a:buChar char="Ø"/>
              <a:defRPr sz="24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2pPr>
            <a:lvl3pPr>
              <a:defRPr sz="2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  <a:latin typeface="+mj-lt"/>
              </a:defRPr>
            </a:lvl4pPr>
            <a:lvl5pPr marL="2057400" indent="-228600">
              <a:buFont typeface="Courier New" pitchFamily="49" charset="0"/>
              <a:buChar char="o"/>
              <a:defRPr>
                <a:solidFill>
                  <a:schemeClr val="accent1">
                    <a:lumMod val="7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 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fld id="{E667DAB5-57B8-47FA-A0A3-2D9EC492ED8A}" type="datetimeFigureOut">
              <a:rPr lang="fr-FR" smtClean="0"/>
              <a:pPr/>
              <a:t>19/05/2014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fld id="{5DC457A6-9107-4FD0-9C95-5148CC5016D2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Image 6" descr="logo_unhj7 (3)[1]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" y="48890"/>
            <a:ext cx="1157263" cy="410689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>
          <a:xfrm>
            <a:off x="-2169" y="6496066"/>
            <a:ext cx="9146169" cy="0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-11330" y="6510912"/>
            <a:ext cx="9155330" cy="33855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lvl="0" algn="ctr" defTabSz="457200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Garamond"/>
              </a:rPr>
              <a:t>      </a:t>
            </a:r>
            <a:endParaRPr lang="fr-FR" sz="2000" b="1" dirty="0">
              <a:solidFill>
                <a:schemeClr val="accent1">
                  <a:lumMod val="75000"/>
                </a:schemeClr>
              </a:solidFill>
              <a:latin typeface="+mj-lt"/>
              <a:cs typeface="Garamond"/>
            </a:endParaRPr>
          </a:p>
        </p:txBody>
      </p:sp>
      <p:sp>
        <p:nvSpPr>
          <p:cNvPr id="12" name="ZoneTexte 8"/>
          <p:cNvSpPr txBox="1"/>
          <p:nvPr userDrawn="1"/>
        </p:nvSpPr>
        <p:spPr>
          <a:xfrm rot="16200000">
            <a:off x="-2832783" y="3317093"/>
            <a:ext cx="6019395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UNIVERSITE UNHJ  -  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Barcelone</a:t>
            </a:r>
            <a:r>
              <a:rPr lang="fr-FR" sz="1600" b="1" baseline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   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 2014</a:t>
            </a:r>
            <a:endParaRPr lang="fr-FR" sz="1600" dirty="0">
              <a:solidFill>
                <a:schemeClr val="accent1">
                  <a:lumMod val="75000"/>
                </a:schemeClr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13" name="Picture 10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47658" y="41932"/>
            <a:ext cx="1076325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0"/>
          <p:cNvSpPr txBox="1">
            <a:spLocks noChangeArrowheads="1"/>
          </p:cNvSpPr>
          <p:nvPr userDrawn="1"/>
        </p:nvSpPr>
        <p:spPr bwMode="auto">
          <a:xfrm>
            <a:off x="7936533" y="570570"/>
            <a:ext cx="12588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900" dirty="0"/>
              <a:t>reproduction interdite</a:t>
            </a:r>
          </a:p>
        </p:txBody>
      </p:sp>
      <p:pic>
        <p:nvPicPr>
          <p:cNvPr id="15" name="Picture 10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39721" y="18120"/>
            <a:ext cx="1076325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6"/>
          <p:cNvSpPr txBox="1"/>
          <p:nvPr userDrawn="1"/>
        </p:nvSpPr>
        <p:spPr>
          <a:xfrm>
            <a:off x="7638" y="6541893"/>
            <a:ext cx="910840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400" b="1" i="1" dirty="0" smtClean="0">
                <a:solidFill>
                  <a:schemeClr val="accent1">
                    <a:lumMod val="75000"/>
                  </a:schemeClr>
                </a:solidFill>
              </a:rPr>
              <a:t>Université</a:t>
            </a:r>
            <a:r>
              <a:rPr lang="fr-FR" sz="1400" b="1" i="1" baseline="0" dirty="0" smtClean="0">
                <a:solidFill>
                  <a:schemeClr val="accent1">
                    <a:lumMod val="75000"/>
                  </a:schemeClr>
                </a:solidFill>
              </a:rPr>
              <a:t> UNHJ   Barcelone 2014</a:t>
            </a:r>
            <a:endParaRPr lang="fr-FR" sz="1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077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EEA20-1D81-4208-819E-C3D85527F113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0209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4688" y="188913"/>
            <a:ext cx="7210425" cy="5762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68313" y="1196975"/>
            <a:ext cx="8445500" cy="5005388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11839-43C0-4F5A-94BE-4269CF831AF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5179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7DAB5-57B8-47FA-A0A3-2D9EC492ED8A}" type="datetimeFigureOut">
              <a:rPr lang="fr-FR" smtClean="0"/>
              <a:t>19/05/2014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457A6-9107-4FD0-9C95-5148CC5016D2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173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  <p:sldLayoutId id="2147483652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Luc.fialletout@interfimo.fr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484784"/>
            <a:ext cx="9143998" cy="576064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lIns="90480" tIns="44447" rIns="90480" bIns="44447"/>
          <a:lstStyle/>
          <a:p>
            <a:pPr algn="ctr" defTabSz="762000" eaLnBrk="0" hangingPunct="0"/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Jeudi et vendredi après-midi</a:t>
            </a:r>
          </a:p>
          <a:p>
            <a:pPr algn="ctr" defTabSz="762000" eaLnBrk="0" hangingPunct="0"/>
            <a:r>
              <a:rPr lang="fr-FR" sz="5400" b="1" dirty="0" smtClean="0">
                <a:solidFill>
                  <a:srgbClr val="254061"/>
                </a:solidFill>
                <a:latin typeface="Calibri"/>
                <a:cs typeface="Calibri"/>
              </a:rPr>
              <a:t>SEL et SPFPL</a:t>
            </a:r>
          </a:p>
          <a:p>
            <a:pPr algn="ctr" defTabSz="762000" eaLnBrk="0" hangingPunct="0"/>
            <a:r>
              <a:rPr lang="fr-FR" sz="5400" b="1" dirty="0" smtClean="0">
                <a:solidFill>
                  <a:srgbClr val="254061"/>
                </a:solidFill>
                <a:latin typeface="Calibri"/>
                <a:cs typeface="Calibri"/>
              </a:rPr>
              <a:t>chez les Huissiers de Justice</a:t>
            </a:r>
            <a:endParaRPr lang="fr-FR" sz="5400" b="1" dirty="0">
              <a:solidFill>
                <a:srgbClr val="254061"/>
              </a:solidFill>
              <a:latin typeface="Calibri"/>
              <a:cs typeface="Calibri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05933" y="3937699"/>
            <a:ext cx="87178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254061"/>
                </a:solidFill>
                <a:latin typeface="Calibri (Corps)"/>
                <a:cs typeface="Calibri (Corps)"/>
              </a:rPr>
              <a:t>Luc</a:t>
            </a:r>
            <a:r>
              <a:rPr lang="fr-FR" sz="3200" b="1" baseline="0" dirty="0" smtClean="0">
                <a:solidFill>
                  <a:srgbClr val="254061"/>
                </a:solidFill>
                <a:latin typeface="Calibri (Corps)"/>
                <a:cs typeface="Calibri (Corps)"/>
              </a:rPr>
              <a:t> FIALLETOUT - </a:t>
            </a:r>
            <a:r>
              <a:rPr lang="fr-FR" sz="3200" b="1" baseline="0" dirty="0" err="1" smtClean="0">
                <a:solidFill>
                  <a:srgbClr val="254061"/>
                </a:solidFill>
                <a:latin typeface="Calibri (Corps)"/>
                <a:cs typeface="Calibri (Corps)"/>
              </a:rPr>
              <a:t>Interfimo</a:t>
            </a:r>
            <a:r>
              <a:rPr lang="fr-FR" sz="3200" b="1" baseline="0" dirty="0" smtClean="0">
                <a:solidFill>
                  <a:srgbClr val="254061"/>
                </a:solidFill>
                <a:latin typeface="Calibri (Corps)"/>
                <a:cs typeface="Calibri (Corps)"/>
              </a:rPr>
              <a:t> 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645585"/>
            <a:ext cx="9143999" cy="72763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3209130" y="4725144"/>
            <a:ext cx="2725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  <a:hlinkClick r:id="rId2"/>
              </a:rPr>
              <a:t>luc.fialletout@interfimo.fr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167441"/>
            <a:ext cx="9144000" cy="170492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97695" y="5308558"/>
            <a:ext cx="89553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0" dirty="0" smtClean="0">
                <a:solidFill>
                  <a:schemeClr val="bg1"/>
                </a:solidFill>
                <a:latin typeface="Garamond"/>
                <a:cs typeface="Garamond"/>
              </a:rPr>
              <a:t>De l’activité professionnelle à la stratégie d’entreprise :</a:t>
            </a:r>
          </a:p>
          <a:p>
            <a:pPr algn="ctr"/>
            <a:r>
              <a:rPr lang="fr-FR" sz="4800" b="0" dirty="0" smtClean="0">
                <a:solidFill>
                  <a:schemeClr val="bg1"/>
                </a:solidFill>
                <a:latin typeface="Garamond"/>
                <a:cs typeface="Garamond"/>
              </a:rPr>
              <a:t>développer</a:t>
            </a:r>
            <a:r>
              <a:rPr lang="fr-FR" sz="4800" b="0" baseline="0" dirty="0" smtClean="0">
                <a:solidFill>
                  <a:schemeClr val="bg1"/>
                </a:solidFill>
                <a:latin typeface="Garamond"/>
                <a:cs typeface="Garamond"/>
              </a:rPr>
              <a:t> et gérer la performance</a:t>
            </a:r>
          </a:p>
        </p:txBody>
      </p:sp>
    </p:spTree>
    <p:extLst>
      <p:ext uri="{BB962C8B-B14F-4D97-AF65-F5344CB8AC3E}">
        <p14:creationId xmlns:p14="http://schemas.microsoft.com/office/powerpoint/2010/main" val="3402789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490066"/>
          </a:xfrm>
          <a:prstGeom prst="rect">
            <a:avLst/>
          </a:prstGeom>
        </p:spPr>
        <p:txBody>
          <a:bodyPr lIns="86359" tIns="42422" rIns="86359" bIns="42422" anchor="t">
            <a:normAutofit/>
          </a:bodyPr>
          <a:lstStyle/>
          <a:p>
            <a:pPr>
              <a:lnSpc>
                <a:spcPct val="85000"/>
              </a:lnSpc>
              <a:buClr>
                <a:srgbClr val="669900"/>
              </a:buClr>
            </a:pPr>
            <a:r>
              <a:rPr lang="fr-FR" sz="3000" dirty="0" smtClean="0">
                <a:solidFill>
                  <a:srgbClr val="0070C0"/>
                </a:solidFill>
                <a:cs typeface="Times New Roman" pitchFamily="18" charset="0"/>
              </a:rPr>
              <a:t>SEL : Stratégie patrimoniale</a:t>
            </a:r>
          </a:p>
        </p:txBody>
      </p:sp>
      <p:sp>
        <p:nvSpPr>
          <p:cNvPr id="52225" name="Rectangle 2"/>
          <p:cNvSpPr>
            <a:spLocks noGrp="1" noChangeArrowheads="1"/>
          </p:cNvSpPr>
          <p:nvPr>
            <p:ph idx="1"/>
          </p:nvPr>
        </p:nvSpPr>
        <p:spPr>
          <a:xfrm>
            <a:off x="1475656" y="1556792"/>
            <a:ext cx="7416824" cy="4032448"/>
          </a:xfrm>
          <a:prstGeom prst="rect">
            <a:avLst/>
          </a:prstGeom>
        </p:spPr>
        <p:txBody>
          <a:bodyPr lIns="90458" tIns="44436" rIns="90458" bIns="44436"/>
          <a:lstStyle/>
          <a:p>
            <a:pPr marL="449263" indent="-449263" defTabSz="762000" eaLnBrk="1" hangingPunct="1">
              <a:lnSpc>
                <a:spcPct val="110000"/>
              </a:lnSpc>
              <a:spcBef>
                <a:spcPts val="2400"/>
              </a:spcBef>
              <a:buClr>
                <a:srgbClr val="748703"/>
              </a:buClr>
              <a:buSzTx/>
              <a:buFont typeface="Wingdings" pitchFamily="2" charset="2"/>
              <a:buChar char="Ø"/>
            </a:pPr>
            <a:r>
              <a:rPr lang="fr-FR" sz="2600" dirty="0" smtClean="0"/>
              <a:t>Cession-association progressive de la charge, à terme ou immédiatement ; la SEL comptera alors 1 ou des  associés juniors aux côtés du cédant.</a:t>
            </a:r>
          </a:p>
          <a:p>
            <a:pPr marL="449263" indent="-449263" defTabSz="762000" eaLnBrk="1" hangingPunct="1">
              <a:lnSpc>
                <a:spcPct val="110000"/>
              </a:lnSpc>
              <a:spcBef>
                <a:spcPts val="2400"/>
              </a:spcBef>
              <a:buClr>
                <a:srgbClr val="748703"/>
              </a:buClr>
              <a:buSzTx/>
              <a:buFont typeface="Wingdings" pitchFamily="2" charset="2"/>
              <a:buChar char="Ø"/>
            </a:pPr>
            <a:r>
              <a:rPr lang="fr-FR" sz="2600" dirty="0" smtClean="0"/>
              <a:t>Transmission familiale en désintéressant les enfants non diplômés</a:t>
            </a:r>
          </a:p>
          <a:p>
            <a:pPr marL="449263" indent="-449263" defTabSz="762000" eaLnBrk="1" hangingPunct="1">
              <a:lnSpc>
                <a:spcPct val="110000"/>
              </a:lnSpc>
              <a:spcBef>
                <a:spcPts val="2400"/>
              </a:spcBef>
              <a:buClr>
                <a:srgbClr val="748703"/>
              </a:buClr>
              <a:buSzTx/>
              <a:buFont typeface="Wingdings" pitchFamily="2" charset="2"/>
              <a:buChar char="Ø"/>
            </a:pPr>
            <a:r>
              <a:rPr lang="fr-FR" sz="2600" dirty="0" smtClean="0"/>
              <a:t>Optimisation patrimoniale : transformation d’un actif professionnel en « cash »</a:t>
            </a:r>
            <a:endParaRPr lang="fr-FR" sz="2600" i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7674365"/>
      </p:ext>
    </p:extLst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86359" tIns="42422" rIns="86359" bIns="42422" anchor="t">
            <a:normAutofit/>
          </a:bodyPr>
          <a:lstStyle/>
          <a:p>
            <a:pPr>
              <a:lnSpc>
                <a:spcPct val="85000"/>
              </a:lnSpc>
              <a:buClr>
                <a:srgbClr val="669900"/>
              </a:buClr>
            </a:pPr>
            <a:r>
              <a:rPr lang="fr-FR" sz="3000" dirty="0">
                <a:solidFill>
                  <a:srgbClr val="0070C0"/>
                </a:solidFill>
                <a:cs typeface="Times New Roman" pitchFamily="18" charset="0"/>
              </a:rPr>
              <a:t>SEL : critères de choix</a:t>
            </a:r>
          </a:p>
        </p:txBody>
      </p:sp>
      <p:graphicFrame>
        <p:nvGraphicFramePr>
          <p:cNvPr id="54315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976708"/>
              </p:ext>
            </p:extLst>
          </p:nvPr>
        </p:nvGraphicFramePr>
        <p:xfrm>
          <a:off x="755576" y="1374549"/>
          <a:ext cx="8208962" cy="4430715"/>
        </p:xfrm>
        <a:graphic>
          <a:graphicData uri="http://schemas.openxmlformats.org/drawingml/2006/table">
            <a:tbl>
              <a:tblPr/>
              <a:tblGrid>
                <a:gridCol w="2232025"/>
                <a:gridCol w="2016125"/>
                <a:gridCol w="1998662"/>
                <a:gridCol w="1962150"/>
              </a:tblGrid>
              <a:tr h="4873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2" marR="91432" marT="45717" marB="45717" horzOverflow="overflow">
                    <a:lnL>
                      <a:noFill/>
                    </a:lnL>
                    <a:lnR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B9303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SELARL</a:t>
                      </a:r>
                    </a:p>
                  </a:txBody>
                  <a:tcPr marL="91432" marR="91432" marT="45717" marB="45717" horzOverflow="overflow">
                    <a:lnL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B9303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SELAFA</a:t>
                      </a:r>
                    </a:p>
                  </a:txBody>
                  <a:tcPr marL="91432" marR="91432" marT="45717" marB="45717" horzOverflow="overflow">
                    <a:lnL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B9303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SELAS</a:t>
                      </a:r>
                    </a:p>
                  </a:txBody>
                  <a:tcPr marL="91432" marR="91432" marT="45717" marB="45717" horzOverflow="overflow">
                    <a:lnL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B9303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Nombre d’associés mini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9938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B9303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Statut social du dirigeant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TNS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TNS et Salarié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TNS et Salarié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9938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B9303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Organisation du pouvoir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Gérant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PDG </a:t>
                      </a: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Conseil d’Admin</a:t>
                      </a: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Liberté contractuelle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75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B9303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Droits de mutation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3 %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0,1 %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0,1 %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75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B9303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 </a:t>
                      </a: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B9303"/>
                          </a:solidFill>
                          <a:effectLst/>
                          <a:latin typeface="Calibri" pitchFamily="34" charset="0"/>
                          <a:cs typeface="Arial" charset="0"/>
                          <a:sym typeface="Wingdings" pitchFamily="2" charset="2"/>
                        </a:rPr>
                        <a:t> commissaire aux comptes </a:t>
                      </a: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B9303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&gt; 3 100 K€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&gt; 2 000 K€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&gt; 2 000 K€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D7F0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0544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0"/>
          <p:cNvSpPr txBox="1">
            <a:spLocks noChangeArrowheads="1"/>
          </p:cNvSpPr>
          <p:nvPr/>
        </p:nvSpPr>
        <p:spPr bwMode="auto">
          <a:xfrm>
            <a:off x="2124075" y="4293096"/>
            <a:ext cx="6696075" cy="19288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100792" tIns="50396" rIns="100792" bIns="50396">
            <a:spAutoFit/>
          </a:bodyPr>
          <a:lstStyle/>
          <a:p>
            <a:pPr marL="381000" indent="-285750" defTabSz="762000" eaLnBrk="0" hangingPunct="0">
              <a:lnSpc>
                <a:spcPct val="90000"/>
              </a:lnSpc>
              <a:spcBef>
                <a:spcPct val="25000"/>
              </a:spcBef>
              <a:buClr>
                <a:srgbClr val="829703"/>
              </a:buClr>
              <a:buFont typeface="Wingdings" pitchFamily="2" charset="2"/>
              <a:buChar char="ü"/>
            </a:pPr>
            <a:r>
              <a:rPr lang="fr-FR" b="1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quotité acquise ?</a:t>
            </a:r>
          </a:p>
          <a:p>
            <a:pPr marL="381000" indent="-285750" defTabSz="762000" eaLnBrk="0" hangingPunct="0">
              <a:lnSpc>
                <a:spcPct val="90000"/>
              </a:lnSpc>
              <a:spcBef>
                <a:spcPct val="25000"/>
              </a:spcBef>
              <a:buClr>
                <a:srgbClr val="829703"/>
              </a:buClr>
              <a:buFont typeface="Wingdings" pitchFamily="2" charset="2"/>
              <a:buChar char="ü"/>
            </a:pPr>
            <a:r>
              <a:rPr lang="fr-FR" b="1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exigibilité du passif ?</a:t>
            </a:r>
          </a:p>
          <a:p>
            <a:pPr marL="381000" indent="-285750" defTabSz="762000" eaLnBrk="0" hangingPunct="0">
              <a:lnSpc>
                <a:spcPct val="90000"/>
              </a:lnSpc>
              <a:spcBef>
                <a:spcPct val="25000"/>
              </a:spcBef>
              <a:buClr>
                <a:srgbClr val="829703"/>
              </a:buClr>
              <a:buFont typeface="Wingdings" pitchFamily="2" charset="2"/>
              <a:buChar char="ü"/>
            </a:pPr>
            <a:r>
              <a:rPr lang="fr-FR" b="1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sort des réserves et  bénéfices intercalaires ?</a:t>
            </a:r>
          </a:p>
          <a:p>
            <a:pPr marL="381000" indent="-285750" defTabSz="762000" eaLnBrk="0" hangingPunct="0">
              <a:lnSpc>
                <a:spcPct val="90000"/>
              </a:lnSpc>
              <a:spcBef>
                <a:spcPct val="25000"/>
              </a:spcBef>
              <a:buClr>
                <a:srgbClr val="829703"/>
              </a:buClr>
              <a:buFont typeface="Wingdings" pitchFamily="2" charset="2"/>
              <a:buChar char="ü"/>
            </a:pPr>
            <a:r>
              <a:rPr lang="fr-FR" b="1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garanties actif / passif /engagements antérieurs du vendeur ?</a:t>
            </a:r>
          </a:p>
          <a:p>
            <a:pPr marL="381000" indent="-285750" defTabSz="762000" eaLnBrk="0" hangingPunct="0">
              <a:lnSpc>
                <a:spcPct val="90000"/>
              </a:lnSpc>
              <a:spcBef>
                <a:spcPct val="25000"/>
              </a:spcBef>
              <a:buClr>
                <a:srgbClr val="829703"/>
              </a:buClr>
              <a:buFont typeface="Wingdings" pitchFamily="2" charset="2"/>
              <a:buChar char="ü"/>
            </a:pPr>
            <a:r>
              <a:rPr lang="fr-FR" b="1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plus ou moins values latentes ?</a:t>
            </a:r>
          </a:p>
          <a:p>
            <a:pPr marL="381000" indent="-285750" defTabSz="762000" eaLnBrk="0" hangingPunct="0">
              <a:lnSpc>
                <a:spcPct val="90000"/>
              </a:lnSpc>
              <a:spcBef>
                <a:spcPct val="25000"/>
              </a:spcBef>
              <a:buClr>
                <a:srgbClr val="829703"/>
              </a:buClr>
              <a:buFont typeface="Wingdings" pitchFamily="2" charset="2"/>
              <a:buChar char="ü"/>
            </a:pPr>
            <a:r>
              <a:rPr lang="fr-FR" b="1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fiscalité du cédant et de l’acquéreur ?</a:t>
            </a:r>
          </a:p>
        </p:txBody>
      </p:sp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4741863" y="1682750"/>
            <a:ext cx="3432175" cy="1087438"/>
          </a:xfrm>
          <a:prstGeom prst="rect">
            <a:avLst/>
          </a:prstGeom>
          <a:solidFill>
            <a:srgbClr val="99CC00"/>
          </a:solidFill>
          <a:ln w="25399">
            <a:solidFill>
              <a:schemeClr val="tx1"/>
            </a:solidFill>
            <a:miter lim="800000"/>
            <a:headEnd/>
            <a:tailEnd/>
          </a:ln>
        </p:spPr>
        <p:txBody>
          <a:bodyPr wrap="none" lIns="99094" tIns="48678" rIns="99094" bIns="48678" anchor="ctr"/>
          <a:lstStyle/>
          <a:p>
            <a:pPr algn="ctr" defTabSz="835025" eaLnBrk="0" hangingPunct="0">
              <a:spcBef>
                <a:spcPct val="40000"/>
              </a:spcBef>
            </a:pPr>
            <a:r>
              <a:rPr lang="fr-FR" sz="2000" b="1" dirty="0">
                <a:latin typeface="Calibri" pitchFamily="34" charset="0"/>
              </a:rPr>
              <a:t>ACTIF NET</a:t>
            </a:r>
          </a:p>
          <a:p>
            <a:pPr algn="ctr" defTabSz="835025" eaLnBrk="0" hangingPunct="0">
              <a:spcBef>
                <a:spcPct val="40000"/>
              </a:spcBef>
            </a:pPr>
            <a:r>
              <a:rPr lang="fr-FR" sz="1900" b="1" dirty="0">
                <a:latin typeface="Calibri" pitchFamily="34" charset="0"/>
              </a:rPr>
              <a:t>100 % des parts</a:t>
            </a:r>
          </a:p>
        </p:txBody>
      </p:sp>
      <p:sp>
        <p:nvSpPr>
          <p:cNvPr id="55299" name="Rectangle 4"/>
          <p:cNvSpPr>
            <a:spLocks noChangeArrowheads="1"/>
          </p:cNvSpPr>
          <p:nvPr/>
        </p:nvSpPr>
        <p:spPr bwMode="auto">
          <a:xfrm>
            <a:off x="4932363" y="2922588"/>
            <a:ext cx="3511550" cy="119697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lIns="99094" tIns="48678" rIns="99094" bIns="48678">
            <a:spAutoFit/>
          </a:bodyPr>
          <a:lstStyle/>
          <a:p>
            <a:pPr defTabSz="835025" eaLnBrk="0" hangingPunct="0">
              <a:buClr>
                <a:srgbClr val="829703"/>
              </a:buClr>
              <a:buFontTx/>
              <a:buChar char="•"/>
              <a:tabLst>
                <a:tab pos="3440113" algn="r"/>
              </a:tabLst>
            </a:pPr>
            <a:r>
              <a:rPr lang="fr-FR" sz="2000" b="1" dirty="0">
                <a:latin typeface="Calibri" pitchFamily="34" charset="0"/>
              </a:rPr>
              <a:t>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Dettes bancaires</a:t>
            </a:r>
          </a:p>
          <a:p>
            <a:pPr defTabSz="835025" eaLnBrk="0" hangingPunct="0">
              <a:lnSpc>
                <a:spcPct val="130000"/>
              </a:lnSpc>
              <a:buClr>
                <a:srgbClr val="829703"/>
              </a:buClr>
              <a:buFontTx/>
              <a:buChar char="•"/>
              <a:tabLst>
                <a:tab pos="3440113" algn="r"/>
              </a:tabLst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Dettes fournisseurs</a:t>
            </a:r>
          </a:p>
          <a:p>
            <a:pPr defTabSz="835025" eaLnBrk="0" hangingPunct="0">
              <a:lnSpc>
                <a:spcPct val="130000"/>
              </a:lnSpc>
              <a:buClr>
                <a:srgbClr val="829703"/>
              </a:buClr>
              <a:buFontTx/>
              <a:buChar char="•"/>
              <a:tabLst>
                <a:tab pos="3440113" algn="r"/>
              </a:tabLst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Autres dettes</a:t>
            </a:r>
          </a:p>
        </p:txBody>
      </p:sp>
      <p:sp>
        <p:nvSpPr>
          <p:cNvPr id="55300" name="Rectangle 5"/>
          <p:cNvSpPr>
            <a:spLocks noChangeArrowheads="1"/>
          </p:cNvSpPr>
          <p:nvPr/>
        </p:nvSpPr>
        <p:spPr bwMode="auto">
          <a:xfrm>
            <a:off x="4741863" y="2922588"/>
            <a:ext cx="3432175" cy="1162050"/>
          </a:xfrm>
          <a:prstGeom prst="rect">
            <a:avLst/>
          </a:prstGeom>
          <a:noFill/>
          <a:ln w="28575">
            <a:solidFill>
              <a:srgbClr val="829703"/>
            </a:solidFill>
            <a:miter lim="800000"/>
            <a:headEnd/>
            <a:tailEnd/>
          </a:ln>
        </p:spPr>
        <p:txBody>
          <a:bodyPr wrap="none" lIns="83485" tIns="41742" rIns="83485" bIns="41742" anchor="ctr"/>
          <a:lstStyle/>
          <a:p>
            <a:pPr defTabSz="835025" eaLnBrk="0" hangingPunct="0"/>
            <a:endParaRPr lang="fr-FR" sz="1300" dirty="0">
              <a:latin typeface="Arial" charset="0"/>
            </a:endParaRPr>
          </a:p>
        </p:txBody>
      </p:sp>
      <p:sp>
        <p:nvSpPr>
          <p:cNvPr id="55301" name="Rectangle 6"/>
          <p:cNvSpPr>
            <a:spLocks noChangeArrowheads="1"/>
          </p:cNvSpPr>
          <p:nvPr/>
        </p:nvSpPr>
        <p:spPr bwMode="auto">
          <a:xfrm>
            <a:off x="1116013" y="1704975"/>
            <a:ext cx="3457575" cy="2381250"/>
          </a:xfrm>
          <a:prstGeom prst="rect">
            <a:avLst/>
          </a:prstGeom>
          <a:noFill/>
          <a:ln w="28575">
            <a:solidFill>
              <a:srgbClr val="829703"/>
            </a:solidFill>
            <a:miter lim="800000"/>
            <a:headEnd/>
            <a:tailEnd/>
          </a:ln>
        </p:spPr>
        <p:txBody>
          <a:bodyPr lIns="99094" tIns="48678" rIns="99094" bIns="48678">
            <a:spAutoFit/>
          </a:bodyPr>
          <a:lstStyle/>
          <a:p>
            <a:pPr marL="446088" indent="-276225" defTabSz="835025" eaLnBrk="0" hangingPunct="0">
              <a:spcBef>
                <a:spcPct val="60000"/>
              </a:spcBef>
              <a:buClr>
                <a:srgbClr val="829703"/>
              </a:buClr>
              <a:buFontTx/>
              <a:buChar char="•"/>
              <a:tabLst>
                <a:tab pos="3440113" algn="r"/>
              </a:tabLst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Fonds </a:t>
            </a:r>
          </a:p>
          <a:p>
            <a:pPr marL="446088" indent="-276225" defTabSz="835025" eaLnBrk="0" hangingPunct="0">
              <a:spcBef>
                <a:spcPct val="60000"/>
              </a:spcBef>
              <a:buClr>
                <a:srgbClr val="829703"/>
              </a:buClr>
              <a:buFontTx/>
              <a:buChar char="•"/>
              <a:tabLst>
                <a:tab pos="3440113" algn="r"/>
              </a:tabLst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Stocks</a:t>
            </a:r>
          </a:p>
          <a:p>
            <a:pPr marL="446088" indent="-276225" defTabSz="835025" eaLnBrk="0" hangingPunct="0">
              <a:spcBef>
                <a:spcPct val="60000"/>
              </a:spcBef>
              <a:buClr>
                <a:srgbClr val="829703"/>
              </a:buClr>
              <a:buFontTx/>
              <a:buChar char="•"/>
              <a:tabLst>
                <a:tab pos="3440113" algn="r"/>
              </a:tabLst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Créances Clients</a:t>
            </a:r>
          </a:p>
          <a:p>
            <a:pPr marL="446088" indent="-276225" defTabSz="835025" eaLnBrk="0" hangingPunct="0">
              <a:spcBef>
                <a:spcPct val="60000"/>
              </a:spcBef>
              <a:buClr>
                <a:srgbClr val="829703"/>
              </a:buClr>
              <a:buFontTx/>
              <a:buChar char="•"/>
              <a:tabLst>
                <a:tab pos="3440113" algn="r"/>
              </a:tabLst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Autres créances</a:t>
            </a:r>
          </a:p>
          <a:p>
            <a:pPr marL="446088" indent="-276225" defTabSz="835025" eaLnBrk="0" hangingPunct="0">
              <a:spcBef>
                <a:spcPct val="60000"/>
              </a:spcBef>
              <a:buClr>
                <a:srgbClr val="829703"/>
              </a:buClr>
              <a:buFontTx/>
              <a:buChar char="•"/>
              <a:tabLst>
                <a:tab pos="3440113" algn="r"/>
              </a:tabLst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Trésorerie</a:t>
            </a:r>
          </a:p>
        </p:txBody>
      </p:sp>
      <p:sp>
        <p:nvSpPr>
          <p:cNvPr id="1832967" name="Rectangle 7"/>
          <p:cNvSpPr>
            <a:spLocks noChangeArrowheads="1"/>
          </p:cNvSpPr>
          <p:nvPr/>
        </p:nvSpPr>
        <p:spPr bwMode="auto">
          <a:xfrm>
            <a:off x="1116013" y="1196975"/>
            <a:ext cx="3457575" cy="4635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lIns="99094" tIns="48678" rIns="99094" bIns="48678">
            <a:spAutoFit/>
          </a:bodyPr>
          <a:lstStyle/>
          <a:p>
            <a:pPr algn="ctr" defTabSz="835025" eaLnBrk="0" hangingPunct="0">
              <a:defRPr/>
            </a:pPr>
            <a:r>
              <a:rPr lang="fr-FR" sz="2400" b="1" i="1" dirty="0">
                <a:solidFill>
                  <a:srgbClr val="829703"/>
                </a:solidFill>
                <a:latin typeface="Calibri" pitchFamily="34" charset="0"/>
              </a:rPr>
              <a:t>ACTIF</a:t>
            </a:r>
          </a:p>
        </p:txBody>
      </p:sp>
      <p:sp>
        <p:nvSpPr>
          <p:cNvPr id="1832968" name="Rectangle 8"/>
          <p:cNvSpPr>
            <a:spLocks noChangeArrowheads="1"/>
          </p:cNvSpPr>
          <p:nvPr/>
        </p:nvSpPr>
        <p:spPr bwMode="auto">
          <a:xfrm>
            <a:off x="4778375" y="1196975"/>
            <a:ext cx="3395663" cy="4635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lIns="99094" tIns="48678" rIns="99094" bIns="48678">
            <a:spAutoFit/>
          </a:bodyPr>
          <a:lstStyle/>
          <a:p>
            <a:pPr algn="ctr" defTabSz="835025" eaLnBrk="0" hangingPunct="0">
              <a:defRPr/>
            </a:pPr>
            <a:r>
              <a:rPr lang="fr-FR" sz="2400" b="1" i="1" dirty="0">
                <a:solidFill>
                  <a:srgbClr val="829703"/>
                </a:solidFill>
                <a:latin typeface="Calibri" pitchFamily="34" charset="0"/>
              </a:rPr>
              <a:t>PASSIF</a:t>
            </a:r>
          </a:p>
        </p:txBody>
      </p:sp>
      <p:sp>
        <p:nvSpPr>
          <p:cNvPr id="55304" name="Rectangle 9"/>
          <p:cNvSpPr>
            <a:spLocks noChangeArrowheads="1"/>
          </p:cNvSpPr>
          <p:nvPr/>
        </p:nvSpPr>
        <p:spPr bwMode="auto">
          <a:xfrm>
            <a:off x="1179513" y="260350"/>
            <a:ext cx="6480175" cy="546100"/>
          </a:xfrm>
          <a:prstGeom prst="rect">
            <a:avLst/>
          </a:prstGeom>
          <a:noFill/>
          <a:ln w="12699" algn="ctr">
            <a:noFill/>
            <a:miter lim="800000"/>
            <a:headEnd/>
            <a:tailEnd/>
          </a:ln>
        </p:spPr>
        <p:txBody>
          <a:bodyPr lIns="86359" tIns="42422" rIns="86359" bIns="42422"/>
          <a:lstStyle/>
          <a:p>
            <a:pPr algn="ctr" eaLnBrk="0" hangingPunct="0">
              <a:lnSpc>
                <a:spcPct val="85000"/>
              </a:lnSpc>
              <a:buClr>
                <a:srgbClr val="669900"/>
              </a:buClr>
            </a:pPr>
            <a:r>
              <a:rPr lang="fr-FR" sz="30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Achats de parts </a:t>
            </a:r>
            <a:r>
              <a:rPr lang="en-US" sz="30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vs</a:t>
            </a:r>
            <a:r>
              <a:rPr lang="fr-FR" sz="30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achat de fonds</a:t>
            </a:r>
          </a:p>
        </p:txBody>
      </p:sp>
    </p:spTree>
    <p:extLst>
      <p:ext uri="{BB962C8B-B14F-4D97-AF65-F5344CB8AC3E}">
        <p14:creationId xmlns:p14="http://schemas.microsoft.com/office/powerpoint/2010/main" val="269257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ChangeArrowheads="1"/>
          </p:cNvSpPr>
          <p:nvPr/>
        </p:nvSpPr>
        <p:spPr bwMode="auto">
          <a:xfrm>
            <a:off x="539948" y="115888"/>
            <a:ext cx="8064500" cy="720823"/>
          </a:xfrm>
          <a:prstGeom prst="rect">
            <a:avLst/>
          </a:prstGeom>
          <a:noFill/>
          <a:ln w="12699" algn="ctr">
            <a:noFill/>
            <a:miter lim="800000"/>
            <a:headEnd/>
            <a:tailEnd/>
          </a:ln>
        </p:spPr>
        <p:txBody>
          <a:bodyPr lIns="86359" tIns="42422" rIns="86359" bIns="42422"/>
          <a:lstStyle/>
          <a:p>
            <a:pPr algn="ctr" eaLnBrk="0" hangingPunct="0">
              <a:lnSpc>
                <a:spcPct val="75000"/>
              </a:lnSpc>
              <a:buClr>
                <a:srgbClr val="669900"/>
              </a:buClr>
            </a:pPr>
            <a:r>
              <a:rPr lang="fr-FR" sz="30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Plus-values de cession </a:t>
            </a:r>
          </a:p>
          <a:p>
            <a:pPr algn="ctr" eaLnBrk="0" hangingPunct="0">
              <a:lnSpc>
                <a:spcPct val="75000"/>
              </a:lnSpc>
              <a:buClr>
                <a:srgbClr val="669900"/>
              </a:buClr>
            </a:pPr>
            <a:r>
              <a:rPr lang="fr-FR" sz="30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des personnes physiques</a:t>
            </a:r>
          </a:p>
        </p:txBody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539750" y="1125538"/>
            <a:ext cx="8208963" cy="164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lnSpc>
                <a:spcPct val="90000"/>
              </a:lnSpc>
              <a:spcBef>
                <a:spcPct val="40000"/>
              </a:spcBef>
              <a:buClr>
                <a:srgbClr val="748703"/>
              </a:buClr>
              <a:buFont typeface="Wingdings" pitchFamily="2" charset="2"/>
              <a:buChar char="Ø"/>
            </a:pP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Fonds et parts de SCP à l’I.R. restent imposés à 16% + 15,5%</a:t>
            </a:r>
          </a:p>
          <a:p>
            <a:pPr marL="355600" indent="-355600">
              <a:lnSpc>
                <a:spcPct val="90000"/>
              </a:lnSpc>
              <a:spcBef>
                <a:spcPct val="40000"/>
              </a:spcBef>
              <a:buClr>
                <a:srgbClr val="748703"/>
              </a:buClr>
              <a:buFont typeface="Wingdings" pitchFamily="2" charset="2"/>
              <a:buChar char="Ø"/>
            </a:pP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Parts de SEL à l’I.S. : </a:t>
            </a:r>
          </a:p>
          <a:p>
            <a:pPr marL="877887" lvl="1" indent="-342900">
              <a:lnSpc>
                <a:spcPct val="90000"/>
              </a:lnSpc>
              <a:spcBef>
                <a:spcPct val="150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fr-FR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barème progressif de l’IR après abattements </a:t>
            </a:r>
          </a:p>
          <a:p>
            <a:pPr marL="877887" lvl="1" indent="-342900">
              <a:lnSpc>
                <a:spcPct val="90000"/>
              </a:lnSpc>
              <a:spcBef>
                <a:spcPct val="150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fr-FR" sz="23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prélèvements sociaux à 15,5% avant abattements</a:t>
            </a:r>
          </a:p>
        </p:txBody>
      </p:sp>
      <p:graphicFrame>
        <p:nvGraphicFramePr>
          <p:cNvPr id="62503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457231"/>
              </p:ext>
            </p:extLst>
          </p:nvPr>
        </p:nvGraphicFramePr>
        <p:xfrm>
          <a:off x="467618" y="3345096"/>
          <a:ext cx="3816350" cy="2820208"/>
        </p:xfrm>
        <a:graphic>
          <a:graphicData uri="http://schemas.openxmlformats.org/drawingml/2006/table">
            <a:tbl>
              <a:tblPr/>
              <a:tblGrid>
                <a:gridCol w="1511300"/>
                <a:gridCol w="1223963"/>
                <a:gridCol w="1081087"/>
              </a:tblGrid>
              <a:tr h="728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Durée de</a:t>
                      </a:r>
                      <a:b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</a:b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détention</a:t>
                      </a:r>
                      <a:endParaRPr kumimoji="0" lang="fr-FR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36000" marR="36000" marT="36000" marB="36000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Abattement de droit commun</a:t>
                      </a:r>
                      <a:endParaRPr kumimoji="0" lang="fr-FR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36000" marR="36000" marT="36000" marB="36000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Abattement </a:t>
                      </a:r>
                      <a:b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</a:b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incitatif</a:t>
                      </a:r>
                      <a:endParaRPr kumimoji="0" lang="fr-FR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36000" marR="36000" marT="36000" marB="36000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DA9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≥ 1 an et &lt; 2 ans</a:t>
                      </a:r>
                      <a:endParaRPr kumimoji="0" lang="fr-FR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0 %</a:t>
                      </a:r>
                      <a:endParaRPr kumimoji="0" lang="fr-FR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50 %</a:t>
                      </a:r>
                      <a:endParaRPr kumimoji="0" lang="fr-FR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≥ 2 ans et &lt; 4 ans</a:t>
                      </a:r>
                      <a:endParaRPr kumimoji="0" lang="fr-FR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50 %</a:t>
                      </a:r>
                      <a:endParaRPr kumimoji="0" lang="fr-FR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50 %</a:t>
                      </a:r>
                      <a:endParaRPr kumimoji="0" lang="fr-FR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≥ 4 ans et &lt; 8 ans</a:t>
                      </a:r>
                      <a:endParaRPr kumimoji="0" lang="fr-FR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50 %</a:t>
                      </a:r>
                      <a:endParaRPr kumimoji="0" lang="fr-FR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65 %</a:t>
                      </a:r>
                      <a:endParaRPr kumimoji="0" lang="fr-FR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≥ 8 ans</a:t>
                      </a:r>
                      <a:endParaRPr kumimoji="0" lang="fr-FR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65 %</a:t>
                      </a:r>
                      <a:endParaRPr kumimoji="0" lang="fr-FR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fr-F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85 %</a:t>
                      </a:r>
                      <a:endParaRPr kumimoji="0" lang="fr-FR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36000" marR="36000" marT="36000" marB="360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349" name="Text Box 30"/>
          <p:cNvSpPr txBox="1">
            <a:spLocks noChangeArrowheads="1"/>
          </p:cNvSpPr>
          <p:nvPr/>
        </p:nvSpPr>
        <p:spPr bwMode="auto">
          <a:xfrm>
            <a:off x="4283968" y="3212976"/>
            <a:ext cx="482441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-180975">
              <a:lnSpc>
                <a:spcPct val="75000"/>
              </a:lnSpc>
            </a:pPr>
            <a:r>
              <a:rPr lang="fr-FR" sz="1900" b="1" i="1" dirty="0">
                <a:solidFill>
                  <a:schemeClr val="accent1">
                    <a:lumMod val="75000"/>
                  </a:schemeClr>
                </a:solidFill>
              </a:rPr>
              <a:t>L’abattement dit « incitatif » s’applique pour :</a:t>
            </a:r>
          </a:p>
          <a:p>
            <a:pPr marL="180975" indent="-180975">
              <a:lnSpc>
                <a:spcPct val="75000"/>
              </a:lnSpc>
              <a:spcBef>
                <a:spcPct val="50000"/>
              </a:spcBef>
              <a:buClr>
                <a:srgbClr val="829703"/>
              </a:buClr>
              <a:buFont typeface="Wingdings" pitchFamily="2" charset="2"/>
              <a:buChar char="§"/>
            </a:pPr>
            <a:r>
              <a:rPr lang="fr-FR" sz="1900" i="1" dirty="0">
                <a:solidFill>
                  <a:schemeClr val="accent1">
                    <a:lumMod val="75000"/>
                  </a:schemeClr>
                </a:solidFill>
              </a:rPr>
              <a:t>la cession de titres acquis au cours des 10 premières années d’existence d’une SEL </a:t>
            </a:r>
            <a:r>
              <a:rPr lang="fr-FR" sz="1900" i="1" dirty="0">
                <a:solidFill>
                  <a:srgbClr val="FF0000"/>
                </a:solidFill>
              </a:rPr>
              <a:t>et de la charge qu’elle détient</a:t>
            </a:r>
            <a:r>
              <a:rPr lang="fr-FR" sz="1900" i="1" dirty="0">
                <a:solidFill>
                  <a:srgbClr val="000066"/>
                </a:solidFill>
              </a:rPr>
              <a:t> </a:t>
            </a:r>
            <a:r>
              <a:rPr lang="fr-FR" i="1" dirty="0">
                <a:solidFill>
                  <a:schemeClr val="accent1">
                    <a:lumMod val="75000"/>
                  </a:schemeClr>
                </a:solidFill>
              </a:rPr>
              <a:t>(SPFPL passives exclues)</a:t>
            </a:r>
          </a:p>
          <a:p>
            <a:pPr marL="180975" indent="-180975">
              <a:lnSpc>
                <a:spcPct val="75000"/>
              </a:lnSpc>
              <a:spcBef>
                <a:spcPct val="50000"/>
              </a:spcBef>
              <a:buClr>
                <a:srgbClr val="829703"/>
              </a:buClr>
              <a:buFont typeface="Wingdings" pitchFamily="2" charset="2"/>
              <a:buChar char="§"/>
            </a:pPr>
            <a:r>
              <a:rPr lang="fr-FR" sz="1900" i="1" dirty="0">
                <a:solidFill>
                  <a:schemeClr val="accent1">
                    <a:lumMod val="75000"/>
                  </a:schemeClr>
                </a:solidFill>
              </a:rPr>
              <a:t>la cession de titres dans un même groupe familial,</a:t>
            </a:r>
          </a:p>
          <a:p>
            <a:pPr marL="180975" indent="-180975">
              <a:lnSpc>
                <a:spcPct val="75000"/>
              </a:lnSpc>
              <a:spcBef>
                <a:spcPct val="50000"/>
              </a:spcBef>
              <a:buClr>
                <a:srgbClr val="829703"/>
              </a:buClr>
              <a:buFont typeface="Wingdings" pitchFamily="2" charset="2"/>
              <a:buChar char="§"/>
            </a:pPr>
            <a:r>
              <a:rPr lang="fr-FR" sz="1900" i="1" dirty="0">
                <a:solidFill>
                  <a:schemeClr val="accent1">
                    <a:lumMod val="75000"/>
                  </a:schemeClr>
                </a:solidFill>
              </a:rPr>
              <a:t>la cession de titres par un dirigeant </a:t>
            </a:r>
            <a:r>
              <a:rPr lang="fr-FR" sz="1900" i="1" dirty="0">
                <a:solidFill>
                  <a:srgbClr val="FF0000"/>
                </a:solidFill>
              </a:rPr>
              <a:t>détenant &gt;25%</a:t>
            </a:r>
            <a:r>
              <a:rPr lang="fr-FR" sz="1900" i="1" dirty="0">
                <a:solidFill>
                  <a:srgbClr val="000066"/>
                </a:solidFill>
              </a:rPr>
              <a:t> </a:t>
            </a:r>
            <a:r>
              <a:rPr lang="fr-FR" sz="1900" i="1" dirty="0">
                <a:solidFill>
                  <a:schemeClr val="accent1">
                    <a:lumMod val="75000"/>
                  </a:schemeClr>
                </a:solidFill>
              </a:rPr>
              <a:t>à l’occasion de son départ en retraite ; dans ce cas, un abattement fixe complémentaire de 500K€ est appliqué avant l’abattement incitatif.</a:t>
            </a:r>
          </a:p>
        </p:txBody>
      </p:sp>
      <p:sp>
        <p:nvSpPr>
          <p:cNvPr id="56350" name="Rectangle 32"/>
          <p:cNvSpPr>
            <a:spLocks noChangeArrowheads="1"/>
          </p:cNvSpPr>
          <p:nvPr/>
        </p:nvSpPr>
        <p:spPr bwMode="auto">
          <a:xfrm>
            <a:off x="443136" y="2887663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1400"/>
              </a:spcBef>
              <a:buClr>
                <a:srgbClr val="669900"/>
              </a:buClr>
              <a:buFont typeface="Arial Gras"/>
              <a:buNone/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Abattements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 :</a:t>
            </a:r>
          </a:p>
        </p:txBody>
      </p:sp>
    </p:spTree>
    <p:extLst>
      <p:ext uri="{BB962C8B-B14F-4D97-AF65-F5344CB8AC3E}">
        <p14:creationId xmlns:p14="http://schemas.microsoft.com/office/powerpoint/2010/main" val="303169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idx="1"/>
          </p:nvPr>
        </p:nvSpPr>
        <p:spPr>
          <a:xfrm>
            <a:off x="1115616" y="1124744"/>
            <a:ext cx="7920880" cy="5040560"/>
          </a:xfrm>
          <a:prstGeom prst="rect">
            <a:avLst/>
          </a:prstGeom>
        </p:spPr>
        <p:txBody>
          <a:bodyPr lIns="86359" tIns="42422" rIns="86359" bIns="42422"/>
          <a:lstStyle/>
          <a:p>
            <a:pPr marL="361950" indent="-361950">
              <a:buClr>
                <a:srgbClr val="829703"/>
              </a:buClr>
              <a:buSzTx/>
              <a:buFont typeface="Wingdings" pitchFamily="2" charset="2"/>
              <a:buChar char="Ø"/>
            </a:pPr>
            <a:r>
              <a:rPr lang="fr-FR" sz="2400" dirty="0" smtClean="0"/>
              <a:t>Achat par une personne physique :</a:t>
            </a:r>
          </a:p>
          <a:p>
            <a:pPr marL="801688" lvl="1" indent="-258763">
              <a:spcBef>
                <a:spcPct val="15000"/>
              </a:spcBef>
              <a:buClr>
                <a:srgbClr val="829703"/>
              </a:buClr>
              <a:buFont typeface="Wingdings" pitchFamily="2" charset="2"/>
              <a:buChar char="ü"/>
            </a:pPr>
            <a:r>
              <a:rPr lang="fr-FR" sz="2100" b="0" dirty="0" smtClean="0"/>
              <a:t>déduction des intérêts limitée en substitution de l’abattement forfaitaire de 10 %</a:t>
            </a:r>
          </a:p>
          <a:p>
            <a:pPr marL="801688" lvl="1" indent="-258763">
              <a:spcBef>
                <a:spcPct val="15000"/>
              </a:spcBef>
              <a:buClr>
                <a:srgbClr val="829703"/>
              </a:buClr>
              <a:buFont typeface="Wingdings" pitchFamily="2" charset="2"/>
              <a:buChar char="ü"/>
            </a:pPr>
            <a:r>
              <a:rPr lang="fr-FR" sz="2100" b="0" dirty="0" smtClean="0"/>
              <a:t>au prorata de la quotité d’emprunt</a:t>
            </a:r>
          </a:p>
          <a:p>
            <a:pPr marL="361950" indent="-361950">
              <a:spcBef>
                <a:spcPct val="60000"/>
              </a:spcBef>
              <a:buClr>
                <a:srgbClr val="829703"/>
              </a:buClr>
              <a:buSzTx/>
              <a:buFont typeface="Wingdings" pitchFamily="2" charset="2"/>
              <a:buChar char="Ø"/>
            </a:pPr>
            <a:r>
              <a:rPr lang="fr-FR" sz="2300" dirty="0" smtClean="0"/>
              <a:t>Rachat par la SEL de ses propres titres/réduction de capital :</a:t>
            </a:r>
          </a:p>
          <a:p>
            <a:pPr marL="801688" lvl="1" indent="-258763">
              <a:spcBef>
                <a:spcPct val="15000"/>
              </a:spcBef>
              <a:buClr>
                <a:srgbClr val="829703"/>
              </a:buClr>
              <a:buFont typeface="Wingdings" pitchFamily="2" charset="2"/>
              <a:buChar char="ü"/>
            </a:pPr>
            <a:r>
              <a:rPr lang="fr-FR" sz="2100" b="0" dirty="0" smtClean="0"/>
              <a:t>traité comme une distribution chez le vendeur</a:t>
            </a:r>
          </a:p>
          <a:p>
            <a:pPr marL="361950" indent="-361950">
              <a:spcBef>
                <a:spcPct val="60000"/>
              </a:spcBef>
              <a:buClr>
                <a:srgbClr val="829703"/>
              </a:buClr>
              <a:buSzTx/>
              <a:buFont typeface="Wingdings" pitchFamily="2" charset="2"/>
              <a:buChar char="Ø"/>
            </a:pPr>
            <a:r>
              <a:rPr lang="fr-FR" sz="2400" dirty="0" smtClean="0"/>
              <a:t>SPFPL pure : </a:t>
            </a:r>
          </a:p>
          <a:p>
            <a:pPr marL="801688" lvl="1" indent="-258763">
              <a:spcBef>
                <a:spcPct val="15000"/>
              </a:spcBef>
              <a:buClr>
                <a:srgbClr val="829703"/>
              </a:buClr>
              <a:buFont typeface="Wingdings" pitchFamily="2" charset="2"/>
              <a:buChar char="ü"/>
            </a:pPr>
            <a:r>
              <a:rPr lang="fr-FR" sz="2100" b="0" dirty="0" smtClean="0"/>
              <a:t>fiscalité des sociétés mères/filiales à partir de 5% de détention </a:t>
            </a:r>
            <a:r>
              <a:rPr lang="fr-FR" sz="2100" b="0" dirty="0" smtClean="0">
                <a:sym typeface="Wingdings" pitchFamily="2" charset="2"/>
              </a:rPr>
              <a:t> </a:t>
            </a:r>
            <a:r>
              <a:rPr lang="fr-FR" sz="2100" b="0" dirty="0" smtClean="0"/>
              <a:t>imposition à l’I.S. limitée à 5% du dividende</a:t>
            </a:r>
          </a:p>
          <a:p>
            <a:pPr marL="361950" indent="-361950">
              <a:spcBef>
                <a:spcPct val="60000"/>
              </a:spcBef>
              <a:buClr>
                <a:srgbClr val="829703"/>
              </a:buClr>
              <a:buSzTx/>
              <a:buFont typeface="Wingdings" pitchFamily="2" charset="2"/>
              <a:buChar char="Ø"/>
            </a:pPr>
            <a:r>
              <a:rPr lang="fr-FR" sz="2400" dirty="0" smtClean="0"/>
              <a:t>SPFPL active ou fiscalement intégrée, ou SEL faisant fonction de  holding :</a:t>
            </a:r>
          </a:p>
          <a:p>
            <a:pPr marL="801688" lvl="1" indent="-258763">
              <a:spcBef>
                <a:spcPct val="15000"/>
              </a:spcBef>
              <a:buClr>
                <a:srgbClr val="829703"/>
              </a:buClr>
              <a:buFont typeface="Wingdings" pitchFamily="2" charset="2"/>
              <a:buChar char="ü"/>
            </a:pPr>
            <a:r>
              <a:rPr lang="fr-FR" sz="2100" b="0" dirty="0" smtClean="0"/>
              <a:t>Idem + déduction des intérêts</a:t>
            </a:r>
          </a:p>
        </p:txBody>
      </p:sp>
      <p:sp>
        <p:nvSpPr>
          <p:cNvPr id="57346" name="Rectangle 3"/>
          <p:cNvSpPr>
            <a:spLocks noChangeArrowheads="1"/>
          </p:cNvSpPr>
          <p:nvPr/>
        </p:nvSpPr>
        <p:spPr bwMode="auto">
          <a:xfrm>
            <a:off x="539552" y="115888"/>
            <a:ext cx="7993063" cy="666750"/>
          </a:xfrm>
          <a:prstGeom prst="rect">
            <a:avLst/>
          </a:prstGeom>
        </p:spPr>
        <p:txBody>
          <a:bodyPr lIns="86359" tIns="42422" rIns="86359" bIns="42422" anchor="t">
            <a:noAutofit/>
          </a:bodyPr>
          <a:lstStyle/>
          <a:p>
            <a:pPr algn="ctr">
              <a:lnSpc>
                <a:spcPct val="75000"/>
              </a:lnSpc>
              <a:spcBef>
                <a:spcPct val="0"/>
              </a:spcBef>
              <a:buClr>
                <a:srgbClr val="669900"/>
              </a:buClr>
            </a:pPr>
            <a:r>
              <a:rPr lang="fr-FR" sz="3000" b="1" dirty="0">
                <a:solidFill>
                  <a:srgbClr val="0070C0"/>
                </a:solidFill>
                <a:latin typeface="+mj-lt"/>
                <a:ea typeface="+mj-ea"/>
                <a:cs typeface="Times New Roman" pitchFamily="18" charset="0"/>
              </a:rPr>
              <a:t>Fiscalité des emprunts </a:t>
            </a:r>
            <a:br>
              <a:rPr lang="fr-FR" sz="3000" b="1" dirty="0">
                <a:solidFill>
                  <a:srgbClr val="0070C0"/>
                </a:solidFill>
                <a:latin typeface="+mj-lt"/>
                <a:ea typeface="+mj-ea"/>
                <a:cs typeface="Times New Roman" pitchFamily="18" charset="0"/>
              </a:rPr>
            </a:br>
            <a:r>
              <a:rPr lang="fr-FR" sz="3000" b="1" dirty="0">
                <a:solidFill>
                  <a:srgbClr val="0070C0"/>
                </a:solidFill>
                <a:latin typeface="+mj-lt"/>
                <a:ea typeface="+mj-ea"/>
                <a:cs typeface="Times New Roman" pitchFamily="18" charset="0"/>
              </a:rPr>
              <a:t>pour achat de parts de SEL</a:t>
            </a:r>
          </a:p>
        </p:txBody>
      </p:sp>
    </p:spTree>
    <p:extLst>
      <p:ext uri="{BB962C8B-B14F-4D97-AF65-F5344CB8AC3E}">
        <p14:creationId xmlns:p14="http://schemas.microsoft.com/office/powerpoint/2010/main" val="275684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490066"/>
          </a:xfrm>
        </p:spPr>
        <p:txBody>
          <a:bodyPr lIns="86359" tIns="42422" rIns="86359" bIns="42422" anchor="t">
            <a:normAutofit/>
          </a:bodyPr>
          <a:lstStyle/>
          <a:p>
            <a:pPr>
              <a:lnSpc>
                <a:spcPct val="85000"/>
              </a:lnSpc>
              <a:buClr>
                <a:srgbClr val="669900"/>
              </a:buClr>
            </a:pPr>
            <a:r>
              <a:rPr lang="fr-FR" sz="3000" dirty="0">
                <a:solidFill>
                  <a:srgbClr val="0070C0"/>
                </a:solidFill>
                <a:cs typeface="Times New Roman" pitchFamily="18" charset="0"/>
              </a:rPr>
              <a:t> La SPFPL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052736"/>
            <a:ext cx="8496944" cy="5040560"/>
          </a:xfrm>
        </p:spPr>
        <p:txBody>
          <a:bodyPr/>
          <a:lstStyle/>
          <a:p>
            <a:r>
              <a:rPr lang="fr-FR" u="sng" dirty="0" smtClean="0">
                <a:solidFill>
                  <a:schemeClr val="accent3">
                    <a:lumMod val="75000"/>
                  </a:schemeClr>
                </a:solidFill>
              </a:rPr>
              <a:t>Objet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 : 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fr-FR" sz="2200" dirty="0" smtClean="0"/>
              <a:t>détention de parts de SEL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fr-FR" sz="2200" dirty="0" smtClean="0"/>
              <a:t>activités accessoires éventuelles pour SEL filiales exclusivement</a:t>
            </a:r>
          </a:p>
          <a:p>
            <a:pPr>
              <a:spcBef>
                <a:spcPts val="1000"/>
              </a:spcBef>
            </a:pPr>
            <a:r>
              <a:rPr lang="fr-FR" dirty="0" smtClean="0"/>
              <a:t>Sociétés de droit commun sous contrôle des Chambres</a:t>
            </a:r>
          </a:p>
          <a:p>
            <a:pPr>
              <a:spcBef>
                <a:spcPts val="1000"/>
              </a:spcBef>
            </a:pPr>
            <a:r>
              <a:rPr lang="fr-FR" dirty="0" smtClean="0"/>
              <a:t>SPFPL monoprofessionnelles : 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fr-FR" sz="2200" dirty="0" smtClean="0"/>
              <a:t>Capital réservé aux huissiers en exercice et aux sociétés titulaires d’un office + anciens associés (10 ans) et ayants droit (5 ans)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fr-FR" dirty="0" smtClean="0"/>
              <a:t>SPFPL pluriprofessionnelles : 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fr-FR" sz="2200" dirty="0" smtClean="0"/>
              <a:t>ouvertes aux notaires, avocats, experts-comptables, commissaires aux comptes, conseils en propriété industrielle, commissaires priseurs, mais plus de 50% </a:t>
            </a:r>
            <a:r>
              <a:rPr lang="fr-FR" dirty="0" smtClean="0"/>
              <a:t>détenus par des associés de la SEL filiales.</a:t>
            </a:r>
          </a:p>
        </p:txBody>
      </p:sp>
    </p:spTree>
    <p:extLst>
      <p:ext uri="{BB962C8B-B14F-4D97-AF65-F5344CB8AC3E}">
        <p14:creationId xmlns:p14="http://schemas.microsoft.com/office/powerpoint/2010/main" val="206623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ChangeArrowheads="1"/>
          </p:cNvSpPr>
          <p:nvPr/>
        </p:nvSpPr>
        <p:spPr bwMode="auto">
          <a:xfrm>
            <a:off x="539552" y="477614"/>
            <a:ext cx="7992888" cy="719138"/>
          </a:xfrm>
          <a:prstGeom prst="rect">
            <a:avLst/>
          </a:prstGeom>
        </p:spPr>
        <p:txBody>
          <a:bodyPr lIns="86359" tIns="42422" rIns="86359" bIns="42422" anchor="t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buClr>
                <a:srgbClr val="669900"/>
              </a:buClr>
            </a:pPr>
            <a:r>
              <a:rPr lang="fr-FR" sz="2300" b="1" dirty="0">
                <a:solidFill>
                  <a:srgbClr val="0070C0"/>
                </a:solidFill>
                <a:latin typeface="+mj-lt"/>
                <a:ea typeface="+mj-ea"/>
                <a:cs typeface="Times New Roman" pitchFamily="18" charset="0"/>
              </a:rPr>
              <a:t>L’interposition d’une SPFPL  pour acheter des parts de SEL majore la capacité d’endettement de </a:t>
            </a:r>
            <a:r>
              <a:rPr lang="fr-FR" sz="2300" b="1" dirty="0">
                <a:solidFill>
                  <a:srgbClr val="0070C0"/>
                </a:solidFill>
                <a:latin typeface="+mj-lt"/>
                <a:ea typeface="+mj-ea"/>
                <a:cs typeface="Times New Roman" pitchFamily="18" charset="0"/>
                <a:sym typeface="Symbol" pitchFamily="18" charset="2"/>
              </a:rPr>
              <a:t></a:t>
            </a:r>
            <a:r>
              <a:rPr lang="fr-FR" sz="2300" b="1" dirty="0">
                <a:solidFill>
                  <a:srgbClr val="0070C0"/>
                </a:solidFill>
                <a:latin typeface="+mj-lt"/>
                <a:ea typeface="+mj-ea"/>
                <a:cs typeface="Times New Roman" pitchFamily="18" charset="0"/>
              </a:rPr>
              <a:t> 60 % à revenu équivalent</a:t>
            </a:r>
          </a:p>
        </p:txBody>
      </p:sp>
      <p:graphicFrame>
        <p:nvGraphicFramePr>
          <p:cNvPr id="59437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913037"/>
              </p:ext>
            </p:extLst>
          </p:nvPr>
        </p:nvGraphicFramePr>
        <p:xfrm>
          <a:off x="250825" y="3573016"/>
          <a:ext cx="8785225" cy="2466246"/>
        </p:xfrm>
        <a:graphic>
          <a:graphicData uri="http://schemas.openxmlformats.org/drawingml/2006/table">
            <a:tbl>
              <a:tblPr/>
              <a:tblGrid>
                <a:gridCol w="2808288"/>
                <a:gridCol w="2808287"/>
                <a:gridCol w="3168650"/>
              </a:tblGrid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Acquisition par une personne physique</a:t>
                      </a:r>
                    </a:p>
                  </a:txBody>
                  <a:tcPr marL="54000" marR="54000" marT="0" marB="360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SPFPL Holding pure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Régimes mère / fille </a:t>
                      </a:r>
                    </a:p>
                  </a:txBody>
                  <a:tcPr marL="54000" marR="54000" marT="0" marB="36000" anchor="ctr" horzOverflow="overflow">
                    <a:lnL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SPFPL Holding active  </a:t>
                      </a:r>
                      <a:b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ou fiscalement intégrée  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4000" marR="54000" marT="0" marB="36000" anchor="ctr" horzOverflow="overflow">
                    <a:lnL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7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I.R. sur 60% des dividendes </a:t>
                      </a:r>
                      <a:b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 prélèvement sociaux à 15,5%</a:t>
                      </a:r>
                    </a:p>
                  </a:txBody>
                  <a:tcPr marL="54000" marR="54000" marT="72000" marB="36000" horzOverflow="overflow">
                    <a:lnL>
                      <a:noFill/>
                    </a:lnL>
                    <a:lnR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dividendes non imposables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mais déductibilité des intérêts inutilisable</a:t>
                      </a:r>
                    </a:p>
                  </a:txBody>
                  <a:tcPr marL="54000" marR="54000" marT="72000" marB="36000" horzOverflow="overflow">
                    <a:lnL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dividendes non imposables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intérêts d’emprunt déductibles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taux réel :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3% x [(1-(15% + 33%)] 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 2%</a:t>
                      </a:r>
                    </a:p>
                  </a:txBody>
                  <a:tcPr marL="54000" marR="54000" marT="72000" marB="36000" horzOverflow="overflow">
                    <a:lnL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Capacité d’endettement : </a:t>
                      </a:r>
                      <a:r>
                        <a:rPr kumimoji="0" 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276 K€</a:t>
                      </a:r>
                    </a:p>
                  </a:txBody>
                  <a:tcPr marL="54000" marR="54000" marT="180000" marB="360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Capacité d’endettement : </a:t>
                      </a:r>
                      <a:r>
                        <a:rPr kumimoji="0" 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423 K€</a:t>
                      </a:r>
                    </a:p>
                  </a:txBody>
                  <a:tcPr marL="54000" marR="54000" marT="180000" marB="36000" anchor="ctr" horzOverflow="overflow">
                    <a:lnL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Capacité d’endettement : </a:t>
                      </a:r>
                      <a:r>
                        <a:rPr kumimoji="0" 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450 K€</a:t>
                      </a:r>
                    </a:p>
                  </a:txBody>
                  <a:tcPr marL="54000" marR="54000" marT="180000" marB="36000" anchor="ctr" horzOverflow="overflow">
                    <a:lnL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au taux de 3 % sur 10 ans</a:t>
                      </a:r>
                    </a:p>
                  </a:txBody>
                  <a:tcPr marL="54000" marR="54000" marT="0" marB="360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au taux de 3 % sur 10 ans</a:t>
                      </a:r>
                    </a:p>
                  </a:txBody>
                  <a:tcPr marL="54000" marR="54000" marT="0" marB="36000" anchor="ctr" horzOverflow="overflow">
                    <a:lnL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au taux de </a:t>
                      </a:r>
                      <a:r>
                        <a:rPr kumimoji="0" 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</a:t>
                      </a:r>
                      <a:r>
                        <a:rPr kumimoji="0" 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sur 10 ans</a:t>
                      </a:r>
                    </a:p>
                  </a:txBody>
                  <a:tcPr marL="54000" marR="54000" marT="0" marB="36000" anchor="ctr" horzOverflow="overflow">
                    <a:lnL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411" name="Line 116"/>
          <p:cNvSpPr>
            <a:spLocks noChangeShapeType="1"/>
          </p:cNvSpPr>
          <p:nvPr/>
        </p:nvSpPr>
        <p:spPr bwMode="auto">
          <a:xfrm flipH="1">
            <a:off x="3068042" y="2781300"/>
            <a:ext cx="1511300" cy="647700"/>
          </a:xfrm>
          <a:prstGeom prst="line">
            <a:avLst/>
          </a:prstGeom>
          <a:noFill/>
          <a:ln w="57150">
            <a:solidFill>
              <a:schemeClr val="accent3">
                <a:lumMod val="75000"/>
              </a:schemeClr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fr-FR" dirty="0"/>
          </a:p>
        </p:txBody>
      </p:sp>
      <p:sp>
        <p:nvSpPr>
          <p:cNvPr id="59412" name="Line 117"/>
          <p:cNvSpPr>
            <a:spLocks noChangeShapeType="1"/>
          </p:cNvSpPr>
          <p:nvPr/>
        </p:nvSpPr>
        <p:spPr bwMode="auto">
          <a:xfrm flipH="1">
            <a:off x="4571404" y="2781300"/>
            <a:ext cx="0" cy="720725"/>
          </a:xfrm>
          <a:prstGeom prst="line">
            <a:avLst/>
          </a:prstGeom>
          <a:noFill/>
          <a:ln w="57150">
            <a:solidFill>
              <a:schemeClr val="accent3">
                <a:lumMod val="75000"/>
              </a:schemeClr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fr-FR" dirty="0"/>
          </a:p>
        </p:txBody>
      </p:sp>
      <p:sp>
        <p:nvSpPr>
          <p:cNvPr id="59413" name="Line 118"/>
          <p:cNvSpPr>
            <a:spLocks noChangeShapeType="1"/>
          </p:cNvSpPr>
          <p:nvPr/>
        </p:nvSpPr>
        <p:spPr bwMode="auto">
          <a:xfrm>
            <a:off x="4571404" y="2781300"/>
            <a:ext cx="1728788" cy="647700"/>
          </a:xfrm>
          <a:prstGeom prst="line">
            <a:avLst/>
          </a:prstGeom>
          <a:noFill/>
          <a:ln w="57150">
            <a:solidFill>
              <a:schemeClr val="accent3">
                <a:lumMod val="75000"/>
              </a:schemeClr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fr-FR" dirty="0"/>
          </a:p>
        </p:txBody>
      </p:sp>
      <p:graphicFrame>
        <p:nvGraphicFramePr>
          <p:cNvPr id="59435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502431"/>
              </p:ext>
            </p:extLst>
          </p:nvPr>
        </p:nvGraphicFramePr>
        <p:xfrm>
          <a:off x="2051050" y="1233488"/>
          <a:ext cx="4937125" cy="1525859"/>
        </p:xfrm>
        <a:graphic>
          <a:graphicData uri="http://schemas.openxmlformats.org/drawingml/2006/table">
            <a:tbl>
              <a:tblPr/>
              <a:tblGrid>
                <a:gridCol w="3713163"/>
                <a:gridCol w="1223962"/>
              </a:tblGrid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Chiffre d’affaires  :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450 K€ </a:t>
                      </a:r>
                      <a:endParaRPr kumimoji="0" lang="fr-F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0000" marR="90000" marT="36000" marB="360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Excédent Brut  d’Exploitation (EBE) :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150 K€</a:t>
                      </a:r>
                    </a:p>
                  </a:txBody>
                  <a:tcPr marL="90000" marR="90000" marT="36000" marB="360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Rémunération :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60 K€</a:t>
                      </a:r>
                    </a:p>
                  </a:txBody>
                  <a:tcPr marL="90000" marR="90000" marT="36000" marB="360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I.S.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16 K€</a:t>
                      </a:r>
                    </a:p>
                  </a:txBody>
                  <a:tcPr marL="90000" marR="90000" marT="36000" marB="360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Dividendes / remboursement : 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52 K€</a:t>
                      </a:r>
                    </a:p>
                  </a:txBody>
                  <a:tcPr marL="90000" marR="90000" marT="36000" marB="360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70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86359" tIns="42422" rIns="86359" bIns="42422" anchor="t">
            <a:normAutofit/>
          </a:bodyPr>
          <a:lstStyle/>
          <a:p>
            <a:pPr>
              <a:lnSpc>
                <a:spcPct val="85000"/>
              </a:lnSpc>
              <a:buClr>
                <a:srgbClr val="669900"/>
              </a:buClr>
            </a:pPr>
            <a:r>
              <a:rPr lang="fr-FR" sz="3000" dirty="0">
                <a:solidFill>
                  <a:srgbClr val="0070C0"/>
                </a:solidFill>
                <a:cs typeface="Times New Roman" pitchFamily="18" charset="0"/>
              </a:rPr>
              <a:t>La SPFPL : outil d’acquisition</a:t>
            </a:r>
          </a:p>
        </p:txBody>
      </p:sp>
      <p:sp>
        <p:nvSpPr>
          <p:cNvPr id="60418" name="Text Box 3"/>
          <p:cNvSpPr txBox="1">
            <a:spLocks noChangeArrowheads="1"/>
          </p:cNvSpPr>
          <p:nvPr/>
        </p:nvSpPr>
        <p:spPr bwMode="auto">
          <a:xfrm>
            <a:off x="3187700" y="5437188"/>
            <a:ext cx="548005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22" tIns="46012" rIns="92022" bIns="46012">
            <a:spAutoFit/>
          </a:bodyPr>
          <a:lstStyle/>
          <a:p>
            <a:pPr marL="522288" lvl="1" algn="ctr" defTabSz="695325" eaLnBrk="0" hangingPunct="0">
              <a:lnSpc>
                <a:spcPct val="95000"/>
              </a:lnSpc>
              <a:spcBef>
                <a:spcPct val="45000"/>
              </a:spcBef>
            </a:pPr>
            <a:r>
              <a:rPr lang="fr-FR" sz="2200" b="1" dirty="0">
                <a:solidFill>
                  <a:srgbClr val="990099"/>
                </a:solidFill>
                <a:latin typeface="Arial Unicode MS" pitchFamily="34" charset="-128"/>
              </a:rPr>
              <a:t>SPFPL : 95% capital et droits de vote</a:t>
            </a:r>
            <a:r>
              <a:rPr lang="fr-FR" sz="2000" b="1" dirty="0">
                <a:solidFill>
                  <a:srgbClr val="990099"/>
                </a:solidFill>
                <a:latin typeface="Arial Unicode MS" pitchFamily="34" charset="-128"/>
              </a:rPr>
              <a:t/>
            </a:r>
            <a:br>
              <a:rPr lang="fr-FR" sz="2000" b="1" dirty="0">
                <a:solidFill>
                  <a:srgbClr val="990099"/>
                </a:solidFill>
                <a:latin typeface="Arial Unicode MS" pitchFamily="34" charset="-128"/>
              </a:rPr>
            </a:br>
            <a:r>
              <a:rPr lang="fr-FR" sz="2000" b="1" dirty="0">
                <a:solidFill>
                  <a:srgbClr val="990099"/>
                </a:solidFill>
                <a:latin typeface="Arial Unicode MS" pitchFamily="34" charset="-128"/>
                <a:sym typeface="Wingdings" pitchFamily="2" charset="2"/>
              </a:rPr>
              <a:t> régime de l’intégration fiscale</a:t>
            </a:r>
            <a:endParaRPr lang="fr-FR" sz="2000" b="1" dirty="0">
              <a:solidFill>
                <a:srgbClr val="990099"/>
              </a:solidFill>
              <a:latin typeface="Arial Unicode MS" pitchFamily="34" charset="-128"/>
            </a:endParaRPr>
          </a:p>
        </p:txBody>
      </p:sp>
      <p:sp>
        <p:nvSpPr>
          <p:cNvPr id="60419" name="Line 4"/>
          <p:cNvSpPr>
            <a:spLocks noChangeShapeType="1"/>
          </p:cNvSpPr>
          <p:nvPr/>
        </p:nvSpPr>
        <p:spPr bwMode="auto">
          <a:xfrm>
            <a:off x="1504950" y="501650"/>
            <a:ext cx="5673725" cy="0"/>
          </a:xfrm>
          <a:prstGeom prst="line">
            <a:avLst/>
          </a:prstGeom>
        </p:spPr>
        <p:txBody>
          <a:bodyPr lIns="86359" tIns="42422" rIns="86359" bIns="42422" anchor="t">
            <a:normAutofit fontScale="25000" lnSpcReduction="20000"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buClr>
                <a:srgbClr val="669900"/>
              </a:buClr>
            </a:pPr>
            <a:endParaRPr lang="fr-FR" sz="30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28677" name="Oval 6"/>
          <p:cNvSpPr>
            <a:spLocks noChangeArrowheads="1"/>
          </p:cNvSpPr>
          <p:nvPr/>
        </p:nvSpPr>
        <p:spPr bwMode="auto">
          <a:xfrm>
            <a:off x="2700338" y="3563938"/>
            <a:ext cx="3159125" cy="1422400"/>
          </a:xfrm>
          <a:prstGeom prst="ellipse">
            <a:avLst/>
          </a:prstGeom>
          <a:gradFill rotWithShape="1">
            <a:gsLst>
              <a:gs pos="0">
                <a:srgbClr val="79A6FF"/>
              </a:gs>
              <a:gs pos="50000">
                <a:schemeClr val="bg1"/>
              </a:gs>
              <a:gs pos="100000">
                <a:srgbClr val="79A6FF"/>
              </a:gs>
            </a:gsLst>
            <a:lin ang="5400000" scaled="1"/>
          </a:gradFill>
          <a:ln w="19050" algn="ctr">
            <a:solidFill>
              <a:srgbClr val="6699FF"/>
            </a:solidFill>
            <a:round/>
            <a:headEnd/>
            <a:tailEnd type="none" w="lg" len="lg"/>
          </a:ln>
          <a:effectLst/>
        </p:spPr>
        <p:txBody>
          <a:bodyPr wrap="none" lIns="91432" tIns="45717" rIns="91432" bIns="45717" anchor="ctr"/>
          <a:lstStyle/>
          <a:p>
            <a:pPr algn="ctr" defTabSz="835025">
              <a:defRPr/>
            </a:pPr>
            <a:endParaRPr lang="fr-FR" sz="2400" dirty="0">
              <a:solidFill>
                <a:srgbClr val="91B6DB"/>
              </a:solidFill>
              <a:latin typeface="Times New Roman" pitchFamily="18" charset="0"/>
            </a:endParaRPr>
          </a:p>
        </p:txBody>
      </p:sp>
      <p:sp>
        <p:nvSpPr>
          <p:cNvPr id="60421" name="Text Box 7"/>
          <p:cNvSpPr txBox="1">
            <a:spLocks noChangeArrowheads="1"/>
          </p:cNvSpPr>
          <p:nvPr/>
        </p:nvSpPr>
        <p:spPr bwMode="auto">
          <a:xfrm>
            <a:off x="3317875" y="3983038"/>
            <a:ext cx="18288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3" rIns="91424" bIns="45713">
            <a:spAutoFit/>
          </a:bodyPr>
          <a:lstStyle/>
          <a:p>
            <a:pPr algn="ctr"/>
            <a:r>
              <a:rPr lang="fr-FR" sz="3200" b="1" dirty="0">
                <a:latin typeface="Arial" charset="0"/>
              </a:rPr>
              <a:t>SEL</a:t>
            </a:r>
            <a:r>
              <a:rPr lang="fr-FR" sz="2800" b="1" dirty="0">
                <a:latin typeface="Arial" charset="0"/>
              </a:rPr>
              <a:t> </a:t>
            </a:r>
          </a:p>
        </p:txBody>
      </p:sp>
      <p:sp>
        <p:nvSpPr>
          <p:cNvPr id="60422" name="Oval 8"/>
          <p:cNvSpPr>
            <a:spLocks noChangeArrowheads="1"/>
          </p:cNvSpPr>
          <p:nvPr/>
        </p:nvSpPr>
        <p:spPr bwMode="auto">
          <a:xfrm>
            <a:off x="995363" y="3101975"/>
            <a:ext cx="685800" cy="685800"/>
          </a:xfrm>
          <a:prstGeom prst="ellipse">
            <a:avLst/>
          </a:prstGeom>
          <a:noFill/>
          <a:ln w="19050" algn="ctr">
            <a:solidFill>
              <a:srgbClr val="949DB6"/>
            </a:solidFill>
            <a:round/>
            <a:headEnd/>
            <a:tailEnd type="none" w="lg" len="lg"/>
          </a:ln>
        </p:spPr>
        <p:txBody>
          <a:bodyPr wrap="none" lIns="91424" tIns="45713" rIns="91424" bIns="45713" anchor="ctr"/>
          <a:lstStyle/>
          <a:p>
            <a:pPr algn="ctr" defTabSz="835025"/>
            <a:r>
              <a:rPr lang="fr-FR" sz="2800" b="1" dirty="0">
                <a:latin typeface="Arial" charset="0"/>
              </a:rPr>
              <a:t>A</a:t>
            </a:r>
          </a:p>
        </p:txBody>
      </p:sp>
      <p:sp>
        <p:nvSpPr>
          <p:cNvPr id="60423" name="Text Box 9"/>
          <p:cNvSpPr txBox="1">
            <a:spLocks noChangeArrowheads="1"/>
          </p:cNvSpPr>
          <p:nvPr/>
        </p:nvSpPr>
        <p:spPr bwMode="auto">
          <a:xfrm>
            <a:off x="1516063" y="2443163"/>
            <a:ext cx="92710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3" rIns="91424" bIns="45713">
            <a:spAutoFit/>
          </a:bodyPr>
          <a:lstStyle/>
          <a:p>
            <a:pPr algn="ctr"/>
            <a:r>
              <a:rPr lang="fr-FR" b="1" i="1" dirty="0">
                <a:solidFill>
                  <a:srgbClr val="5F5F5F"/>
                </a:solidFill>
                <a:latin typeface="Arial" charset="0"/>
              </a:rPr>
              <a:t>100 %</a:t>
            </a:r>
          </a:p>
        </p:txBody>
      </p:sp>
      <p:sp>
        <p:nvSpPr>
          <p:cNvPr id="60424" name="Oval 10"/>
          <p:cNvSpPr>
            <a:spLocks noChangeArrowheads="1"/>
          </p:cNvSpPr>
          <p:nvPr/>
        </p:nvSpPr>
        <p:spPr bwMode="auto">
          <a:xfrm>
            <a:off x="3203575" y="1773238"/>
            <a:ext cx="2133600" cy="1066800"/>
          </a:xfrm>
          <a:prstGeom prst="ellipse">
            <a:avLst/>
          </a:prstGeom>
          <a:gradFill rotWithShape="1">
            <a:gsLst>
              <a:gs pos="0">
                <a:srgbClr val="990099"/>
              </a:gs>
              <a:gs pos="50000">
                <a:srgbClr val="FFFFFF"/>
              </a:gs>
              <a:gs pos="100000">
                <a:srgbClr val="990099"/>
              </a:gs>
            </a:gsLst>
            <a:lin ang="5400000" scaled="1"/>
          </a:gradFill>
          <a:ln w="19050" algn="ctr">
            <a:solidFill>
              <a:srgbClr val="990099"/>
            </a:solidFill>
            <a:round/>
            <a:headEnd/>
            <a:tailEnd type="none" w="lg" len="lg"/>
          </a:ln>
        </p:spPr>
        <p:txBody>
          <a:bodyPr wrap="none" lIns="91424" tIns="45713" rIns="91424" bIns="45713" anchor="ctr"/>
          <a:lstStyle/>
          <a:p>
            <a:pPr algn="ctr" defTabSz="835025"/>
            <a:endParaRPr lang="fr-FR" sz="2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60425" name="Text Box 11"/>
          <p:cNvSpPr txBox="1">
            <a:spLocks noChangeArrowheads="1"/>
          </p:cNvSpPr>
          <p:nvPr/>
        </p:nvSpPr>
        <p:spPr bwMode="auto">
          <a:xfrm>
            <a:off x="3522663" y="2058988"/>
            <a:ext cx="1643062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3" rIns="91424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>
                <a:latin typeface="Arial" charset="0"/>
              </a:rPr>
              <a:t>S.P.F.P.L.</a:t>
            </a:r>
          </a:p>
        </p:txBody>
      </p:sp>
      <p:sp>
        <p:nvSpPr>
          <p:cNvPr id="60426" name="Line 12"/>
          <p:cNvSpPr>
            <a:spLocks noChangeShapeType="1"/>
          </p:cNvSpPr>
          <p:nvPr/>
        </p:nvSpPr>
        <p:spPr bwMode="auto">
          <a:xfrm flipH="1">
            <a:off x="4222750" y="2889250"/>
            <a:ext cx="0" cy="660400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/>
            <a:tailEnd type="stealth" w="lg" len="lg"/>
          </a:ln>
        </p:spPr>
        <p:txBody>
          <a:bodyPr wrap="none" lIns="100145" tIns="50073" rIns="100145" bIns="50073" anchor="ctr"/>
          <a:lstStyle/>
          <a:p>
            <a:endParaRPr lang="fr-FR" dirty="0"/>
          </a:p>
        </p:txBody>
      </p:sp>
      <p:sp>
        <p:nvSpPr>
          <p:cNvPr id="60427" name="Line 14"/>
          <p:cNvSpPr>
            <a:spLocks noChangeShapeType="1"/>
          </p:cNvSpPr>
          <p:nvPr/>
        </p:nvSpPr>
        <p:spPr bwMode="auto">
          <a:xfrm flipV="1">
            <a:off x="1516063" y="2320925"/>
            <a:ext cx="1681162" cy="781050"/>
          </a:xfrm>
          <a:prstGeom prst="line">
            <a:avLst/>
          </a:prstGeom>
          <a:noFill/>
          <a:ln w="57150">
            <a:solidFill>
              <a:srgbClr val="808080"/>
            </a:solidFill>
            <a:round/>
            <a:headEnd/>
            <a:tailEnd type="stealth" w="lg" len="lg"/>
          </a:ln>
        </p:spPr>
        <p:txBody>
          <a:bodyPr wrap="none" lIns="100145" tIns="50073" rIns="100145" bIns="50073" anchor="ctr"/>
          <a:lstStyle/>
          <a:p>
            <a:endParaRPr lang="fr-FR" dirty="0"/>
          </a:p>
        </p:txBody>
      </p:sp>
      <p:sp>
        <p:nvSpPr>
          <p:cNvPr id="60428" name="Line 15"/>
          <p:cNvSpPr>
            <a:spLocks noChangeShapeType="1"/>
          </p:cNvSpPr>
          <p:nvPr/>
        </p:nvSpPr>
        <p:spPr bwMode="auto">
          <a:xfrm>
            <a:off x="1516063" y="3787775"/>
            <a:ext cx="1174750" cy="563563"/>
          </a:xfrm>
          <a:prstGeom prst="line">
            <a:avLst/>
          </a:prstGeom>
          <a:noFill/>
          <a:ln w="57150">
            <a:solidFill>
              <a:srgbClr val="808080"/>
            </a:solidFill>
            <a:round/>
            <a:headEnd/>
            <a:tailEnd type="stealth" w="lg" len="lg"/>
          </a:ln>
        </p:spPr>
        <p:txBody>
          <a:bodyPr wrap="none" lIns="100145" tIns="50073" rIns="100145" bIns="50073" anchor="ctr"/>
          <a:lstStyle/>
          <a:p>
            <a:endParaRPr lang="fr-FR" dirty="0"/>
          </a:p>
        </p:txBody>
      </p:sp>
      <p:sp>
        <p:nvSpPr>
          <p:cNvPr id="60429" name="Text Box 16"/>
          <p:cNvSpPr txBox="1">
            <a:spLocks noChangeArrowheads="1"/>
          </p:cNvSpPr>
          <p:nvPr/>
        </p:nvSpPr>
        <p:spPr bwMode="auto">
          <a:xfrm>
            <a:off x="4159250" y="3017838"/>
            <a:ext cx="879475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3" rIns="91424" bIns="45713">
            <a:spAutoFit/>
          </a:bodyPr>
          <a:lstStyle/>
          <a:p>
            <a:pPr algn="ctr"/>
            <a:r>
              <a:rPr lang="fr-FR" b="1" i="1" dirty="0">
                <a:solidFill>
                  <a:srgbClr val="990099"/>
                </a:solidFill>
                <a:latin typeface="Arial" charset="0"/>
              </a:rPr>
              <a:t>95%</a:t>
            </a:r>
          </a:p>
        </p:txBody>
      </p:sp>
      <p:sp>
        <p:nvSpPr>
          <p:cNvPr id="60430" name="Text Box 17"/>
          <p:cNvSpPr txBox="1">
            <a:spLocks noChangeArrowheads="1"/>
          </p:cNvSpPr>
          <p:nvPr/>
        </p:nvSpPr>
        <p:spPr bwMode="auto">
          <a:xfrm>
            <a:off x="1784350" y="3644900"/>
            <a:ext cx="74612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3" rIns="91424" bIns="45713">
            <a:spAutoFit/>
          </a:bodyPr>
          <a:lstStyle/>
          <a:p>
            <a:pPr algn="ctr"/>
            <a:r>
              <a:rPr lang="fr-FR" b="1" i="1" dirty="0">
                <a:solidFill>
                  <a:srgbClr val="5F5F5F"/>
                </a:solidFill>
                <a:latin typeface="Arial" charset="0"/>
              </a:rPr>
              <a:t>5 %</a:t>
            </a:r>
          </a:p>
        </p:txBody>
      </p:sp>
      <p:sp>
        <p:nvSpPr>
          <p:cNvPr id="60431" name="Rectangle 18"/>
          <p:cNvSpPr>
            <a:spLocks noChangeArrowheads="1"/>
          </p:cNvSpPr>
          <p:nvPr/>
        </p:nvSpPr>
        <p:spPr bwMode="auto">
          <a:xfrm>
            <a:off x="7275513" y="1362075"/>
            <a:ext cx="1041400" cy="384175"/>
          </a:xfrm>
          <a:prstGeom prst="rect">
            <a:avLst/>
          </a:prstGeom>
          <a:gradFill rotWithShape="1">
            <a:gsLst>
              <a:gs pos="0">
                <a:srgbClr val="6A7648"/>
              </a:gs>
              <a:gs pos="50000">
                <a:srgbClr val="E5FF9B"/>
              </a:gs>
              <a:gs pos="100000">
                <a:srgbClr val="6A7648"/>
              </a:gs>
            </a:gsLst>
            <a:lin ang="5400000" scaled="1"/>
          </a:gradFill>
          <a:ln w="19050" algn="ctr">
            <a:solidFill>
              <a:srgbClr val="669900"/>
            </a:solidFill>
            <a:miter lim="800000"/>
            <a:headEnd/>
            <a:tailEnd/>
          </a:ln>
        </p:spPr>
        <p:txBody>
          <a:bodyPr lIns="100792" tIns="50396" rIns="100792" bIns="50396" anchor="ctr">
            <a:spAutoFit/>
          </a:bodyPr>
          <a:lstStyle/>
          <a:p>
            <a:pPr algn="ctr" defTabSz="835025"/>
            <a:endParaRPr lang="fr-FR" sz="1600" b="1" dirty="0">
              <a:latin typeface="Arial" charset="0"/>
            </a:endParaRPr>
          </a:p>
        </p:txBody>
      </p:sp>
      <p:sp>
        <p:nvSpPr>
          <p:cNvPr id="60432" name="Text Box 19"/>
          <p:cNvSpPr txBox="1">
            <a:spLocks noChangeArrowheads="1"/>
          </p:cNvSpPr>
          <p:nvPr/>
        </p:nvSpPr>
        <p:spPr bwMode="auto">
          <a:xfrm>
            <a:off x="7275513" y="1389063"/>
            <a:ext cx="10414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22" tIns="46012" rIns="92022" bIns="46012">
            <a:spAutoFit/>
          </a:bodyPr>
          <a:lstStyle/>
          <a:p>
            <a:pPr algn="ctr" defTabSz="835025" eaLnBrk="0" hangingPunct="0">
              <a:spcBef>
                <a:spcPct val="50000"/>
              </a:spcBef>
            </a:pPr>
            <a:r>
              <a:rPr lang="fr-FR" sz="1500" b="1" dirty="0">
                <a:latin typeface="Arial" charset="0"/>
              </a:rPr>
              <a:t>Banque</a:t>
            </a:r>
          </a:p>
        </p:txBody>
      </p:sp>
      <p:sp>
        <p:nvSpPr>
          <p:cNvPr id="60433" name="Line 20"/>
          <p:cNvSpPr>
            <a:spLocks noChangeShapeType="1"/>
          </p:cNvSpPr>
          <p:nvPr/>
        </p:nvSpPr>
        <p:spPr bwMode="auto">
          <a:xfrm flipV="1">
            <a:off x="4237038" y="1525588"/>
            <a:ext cx="0" cy="274637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100800" tIns="50400" rIns="100800" bIns="50400">
            <a:spAutoFit/>
          </a:bodyPr>
          <a:lstStyle/>
          <a:p>
            <a:endParaRPr lang="fr-FR" dirty="0"/>
          </a:p>
        </p:txBody>
      </p:sp>
      <p:sp>
        <p:nvSpPr>
          <p:cNvPr id="60434" name="Line 21"/>
          <p:cNvSpPr>
            <a:spLocks noChangeShapeType="1"/>
          </p:cNvSpPr>
          <p:nvPr/>
        </p:nvSpPr>
        <p:spPr bwMode="auto">
          <a:xfrm>
            <a:off x="4237038" y="1536700"/>
            <a:ext cx="2998787" cy="20638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/>
            <a:tailEnd type="stealth" w="lg" len="lg"/>
          </a:ln>
        </p:spPr>
        <p:txBody>
          <a:bodyPr lIns="100145" tIns="50073" rIns="100145" bIns="50073"/>
          <a:lstStyle/>
          <a:p>
            <a:endParaRPr lang="fr-FR" dirty="0"/>
          </a:p>
        </p:txBody>
      </p:sp>
      <p:sp>
        <p:nvSpPr>
          <p:cNvPr id="60435" name="Text Box 22"/>
          <p:cNvSpPr txBox="1">
            <a:spLocks noChangeArrowheads="1"/>
          </p:cNvSpPr>
          <p:nvPr/>
        </p:nvSpPr>
        <p:spPr bwMode="auto">
          <a:xfrm>
            <a:off x="4960938" y="1252538"/>
            <a:ext cx="2111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22" tIns="46012" rIns="92022" bIns="46012">
            <a:spAutoFit/>
          </a:bodyPr>
          <a:lstStyle/>
          <a:p>
            <a:pPr algn="ctr" defTabSz="835025" eaLnBrk="0" hangingPunct="0">
              <a:spcBef>
                <a:spcPct val="50000"/>
              </a:spcBef>
            </a:pPr>
            <a:r>
              <a:rPr lang="fr-FR" sz="1400" b="1" dirty="0"/>
              <a:t>remboursements</a:t>
            </a:r>
          </a:p>
        </p:txBody>
      </p:sp>
      <p:sp>
        <p:nvSpPr>
          <p:cNvPr id="60436" name="Text Box 25"/>
          <p:cNvSpPr txBox="1">
            <a:spLocks noChangeArrowheads="1"/>
          </p:cNvSpPr>
          <p:nvPr/>
        </p:nvSpPr>
        <p:spPr bwMode="auto">
          <a:xfrm rot="3657494" flipH="1">
            <a:off x="5034757" y="2912268"/>
            <a:ext cx="17399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478" tIns="41739" rIns="83478" bIns="41739">
            <a:spAutoFit/>
          </a:bodyPr>
          <a:lstStyle/>
          <a:p>
            <a:pPr algn="ctr" defTabSz="635000" eaLnBrk="0" hangingPunct="0">
              <a:lnSpc>
                <a:spcPct val="90000"/>
              </a:lnSpc>
              <a:spcBef>
                <a:spcPct val="5000"/>
              </a:spcBef>
            </a:pPr>
            <a:r>
              <a:rPr lang="fr-FR" sz="1600" b="1" dirty="0">
                <a:solidFill>
                  <a:srgbClr val="669900"/>
                </a:solidFill>
              </a:rPr>
              <a:t>Dividendes </a:t>
            </a:r>
          </a:p>
        </p:txBody>
      </p:sp>
      <p:sp>
        <p:nvSpPr>
          <p:cNvPr id="60437" name="Text Box 25"/>
          <p:cNvSpPr txBox="1">
            <a:spLocks noChangeArrowheads="1"/>
          </p:cNvSpPr>
          <p:nvPr/>
        </p:nvSpPr>
        <p:spPr bwMode="auto">
          <a:xfrm rot="1805237" flipH="1">
            <a:off x="755650" y="4437063"/>
            <a:ext cx="211137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478" tIns="41739" rIns="83478" bIns="41739">
            <a:spAutoFit/>
          </a:bodyPr>
          <a:lstStyle/>
          <a:p>
            <a:pPr algn="ctr" defTabSz="635000" eaLnBrk="0" hangingPunct="0">
              <a:lnSpc>
                <a:spcPct val="90000"/>
              </a:lnSpc>
              <a:spcBef>
                <a:spcPct val="5000"/>
              </a:spcBef>
            </a:pPr>
            <a:r>
              <a:rPr lang="fr-FR" sz="1600" b="1" dirty="0">
                <a:solidFill>
                  <a:srgbClr val="669900"/>
                </a:solidFill>
              </a:rPr>
              <a:t>Rémunération</a:t>
            </a:r>
          </a:p>
        </p:txBody>
      </p:sp>
      <p:sp>
        <p:nvSpPr>
          <p:cNvPr id="60438" name="Arc 50"/>
          <p:cNvSpPr>
            <a:spLocks/>
          </p:cNvSpPr>
          <p:nvPr/>
        </p:nvSpPr>
        <p:spPr bwMode="auto">
          <a:xfrm rot="18754873" flipV="1">
            <a:off x="5319713" y="2611438"/>
            <a:ext cx="512762" cy="14271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669900"/>
            </a:solidFill>
            <a:prstDash val="dash"/>
            <a:round/>
            <a:headEnd/>
            <a:tailEnd type="stealth" w="lg" len="lg"/>
          </a:ln>
        </p:spPr>
        <p:txBody>
          <a:bodyPr rot="10800000" vert="eaVert" lIns="100800" tIns="50400" rIns="100800" bIns="50400" anchor="ctr">
            <a:spAutoFit/>
          </a:bodyPr>
          <a:lstStyle/>
          <a:p>
            <a:endParaRPr lang="fr-FR" dirty="0">
              <a:latin typeface="Symbol" pitchFamily="18" charset="2"/>
            </a:endParaRPr>
          </a:p>
        </p:txBody>
      </p:sp>
      <p:sp>
        <p:nvSpPr>
          <p:cNvPr id="60439" name="Arc 50"/>
          <p:cNvSpPr>
            <a:spLocks/>
          </p:cNvSpPr>
          <p:nvPr/>
        </p:nvSpPr>
        <p:spPr bwMode="auto">
          <a:xfrm rot="752302" flipH="1" flipV="1">
            <a:off x="1336675" y="3973513"/>
            <a:ext cx="1238250" cy="41433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669900"/>
            </a:solidFill>
            <a:prstDash val="dash"/>
            <a:round/>
            <a:headEnd/>
            <a:tailEnd type="stealth" w="lg" len="lg"/>
          </a:ln>
        </p:spPr>
        <p:txBody>
          <a:bodyPr rot="10800000" lIns="100800" tIns="50400" rIns="100800" bIns="50400" anchor="ctr">
            <a:spAutoFit/>
          </a:bodyPr>
          <a:lstStyle/>
          <a:p>
            <a:endParaRPr lang="fr-FR" dirty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3268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val 2"/>
          <p:cNvSpPr>
            <a:spLocks noChangeArrowheads="1"/>
          </p:cNvSpPr>
          <p:nvPr/>
        </p:nvSpPr>
        <p:spPr bwMode="auto">
          <a:xfrm>
            <a:off x="1647825" y="3856038"/>
            <a:ext cx="3076575" cy="1414462"/>
          </a:xfrm>
          <a:prstGeom prst="ellipse">
            <a:avLst/>
          </a:prstGeom>
          <a:gradFill rotWithShape="1">
            <a:gsLst>
              <a:gs pos="0">
                <a:srgbClr val="79A6FF"/>
              </a:gs>
              <a:gs pos="50000">
                <a:schemeClr val="bg1"/>
              </a:gs>
              <a:gs pos="100000">
                <a:srgbClr val="79A6FF"/>
              </a:gs>
            </a:gsLst>
            <a:lin ang="5400000" scaled="1"/>
          </a:gradFill>
          <a:ln w="19050" algn="ctr">
            <a:solidFill>
              <a:srgbClr val="6699FF"/>
            </a:solidFill>
            <a:round/>
            <a:headEnd/>
            <a:tailEnd type="none" w="lg" len="lg"/>
          </a:ln>
          <a:effectLst/>
        </p:spPr>
        <p:txBody>
          <a:bodyPr wrap="none" lIns="91432" tIns="45717" rIns="91432" bIns="45717" anchor="ctr"/>
          <a:lstStyle/>
          <a:p>
            <a:pPr algn="ctr" defTabSz="835025">
              <a:defRPr/>
            </a:pPr>
            <a:endParaRPr lang="fr-FR" sz="24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61442" name="Text Box 3"/>
          <p:cNvSpPr txBox="1">
            <a:spLocks noChangeArrowheads="1"/>
          </p:cNvSpPr>
          <p:nvPr/>
        </p:nvSpPr>
        <p:spPr bwMode="auto">
          <a:xfrm>
            <a:off x="2281238" y="4184650"/>
            <a:ext cx="18288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3" rIns="91424" bIns="45713">
            <a:spAutoFit/>
          </a:bodyPr>
          <a:lstStyle/>
          <a:p>
            <a:pPr algn="ctr" defTabSz="835025"/>
            <a:r>
              <a:rPr lang="fr-FR" sz="3200" b="1" dirty="0">
                <a:latin typeface="Arial" charset="0"/>
              </a:rPr>
              <a:t>SEL</a:t>
            </a:r>
            <a:r>
              <a:rPr lang="fr-FR" sz="2800" b="1" dirty="0">
                <a:latin typeface="Arial" charset="0"/>
              </a:rPr>
              <a:t> </a:t>
            </a:r>
          </a:p>
        </p:txBody>
      </p:sp>
      <p:sp>
        <p:nvSpPr>
          <p:cNvPr id="61443" name="Oval 4"/>
          <p:cNvSpPr>
            <a:spLocks noChangeArrowheads="1"/>
          </p:cNvSpPr>
          <p:nvPr/>
        </p:nvSpPr>
        <p:spPr bwMode="auto">
          <a:xfrm>
            <a:off x="585788" y="1620838"/>
            <a:ext cx="685800" cy="685800"/>
          </a:xfrm>
          <a:prstGeom prst="ellipse">
            <a:avLst/>
          </a:prstGeom>
          <a:noFill/>
          <a:ln w="19050">
            <a:solidFill>
              <a:srgbClr val="808080"/>
            </a:solidFill>
            <a:round/>
            <a:headEnd/>
            <a:tailEnd type="none" w="lg" len="lg"/>
          </a:ln>
        </p:spPr>
        <p:txBody>
          <a:bodyPr wrap="none" lIns="91424" tIns="45713" rIns="91424" bIns="45713" anchor="ctr"/>
          <a:lstStyle/>
          <a:p>
            <a:pPr algn="ctr" defTabSz="835025"/>
            <a:r>
              <a:rPr lang="fr-FR" sz="2800" b="1" dirty="0">
                <a:solidFill>
                  <a:srgbClr val="000066"/>
                </a:solidFill>
                <a:latin typeface="Arial" charset="0"/>
              </a:rPr>
              <a:t>A</a:t>
            </a:r>
          </a:p>
        </p:txBody>
      </p:sp>
      <p:sp>
        <p:nvSpPr>
          <p:cNvPr id="61444" name="Oval 5"/>
          <p:cNvSpPr>
            <a:spLocks noChangeArrowheads="1"/>
          </p:cNvSpPr>
          <p:nvPr/>
        </p:nvSpPr>
        <p:spPr bwMode="auto">
          <a:xfrm>
            <a:off x="3198813" y="1385888"/>
            <a:ext cx="685800" cy="685800"/>
          </a:xfrm>
          <a:prstGeom prst="ellipse">
            <a:avLst/>
          </a:prstGeom>
          <a:noFill/>
          <a:ln w="19050" algn="ctr">
            <a:solidFill>
              <a:srgbClr val="808080"/>
            </a:solidFill>
            <a:round/>
            <a:headEnd/>
            <a:tailEnd type="none" w="lg" len="lg"/>
          </a:ln>
        </p:spPr>
        <p:txBody>
          <a:bodyPr wrap="none" lIns="91424" tIns="45713" rIns="91424" bIns="45713" anchor="ctr"/>
          <a:lstStyle/>
          <a:p>
            <a:pPr algn="ctr" defTabSz="835025"/>
            <a:r>
              <a:rPr lang="fr-FR" sz="2800" b="1" dirty="0">
                <a:solidFill>
                  <a:srgbClr val="000066"/>
                </a:solidFill>
                <a:latin typeface="Arial" charset="0"/>
              </a:rPr>
              <a:t>B</a:t>
            </a:r>
          </a:p>
        </p:txBody>
      </p:sp>
      <p:sp>
        <p:nvSpPr>
          <p:cNvPr id="61445" name="Oval 6"/>
          <p:cNvSpPr>
            <a:spLocks noChangeArrowheads="1"/>
          </p:cNvSpPr>
          <p:nvPr/>
        </p:nvSpPr>
        <p:spPr bwMode="auto">
          <a:xfrm>
            <a:off x="6477000" y="1801813"/>
            <a:ext cx="685800" cy="685800"/>
          </a:xfrm>
          <a:prstGeom prst="ellipse">
            <a:avLst/>
          </a:prstGeom>
          <a:noFill/>
          <a:ln w="19050" algn="ctr">
            <a:solidFill>
              <a:srgbClr val="808080"/>
            </a:solidFill>
            <a:round/>
            <a:headEnd/>
            <a:tailEnd type="none" w="lg" len="lg"/>
          </a:ln>
        </p:spPr>
        <p:txBody>
          <a:bodyPr wrap="none" lIns="91424" tIns="45713" rIns="91424" bIns="45713" anchor="ctr"/>
          <a:lstStyle/>
          <a:p>
            <a:pPr algn="ctr" defTabSz="835025"/>
            <a:r>
              <a:rPr lang="fr-FR" sz="2800" b="1" dirty="0">
                <a:solidFill>
                  <a:srgbClr val="000066"/>
                </a:solidFill>
                <a:latin typeface="Arial" charset="0"/>
              </a:rPr>
              <a:t>C</a:t>
            </a:r>
          </a:p>
        </p:txBody>
      </p:sp>
      <p:sp>
        <p:nvSpPr>
          <p:cNvPr id="61446" name="Line 7"/>
          <p:cNvSpPr>
            <a:spLocks noChangeShapeType="1"/>
          </p:cNvSpPr>
          <p:nvPr/>
        </p:nvSpPr>
        <p:spPr bwMode="auto">
          <a:xfrm>
            <a:off x="1073150" y="2303463"/>
            <a:ext cx="1152525" cy="1677987"/>
          </a:xfrm>
          <a:prstGeom prst="line">
            <a:avLst/>
          </a:prstGeom>
          <a:noFill/>
          <a:ln w="57150">
            <a:solidFill>
              <a:srgbClr val="808080"/>
            </a:solidFill>
            <a:round/>
            <a:headEnd/>
            <a:tailEnd type="stealth" w="lg" len="lg"/>
          </a:ln>
        </p:spPr>
        <p:txBody>
          <a:bodyPr wrap="none" lIns="100145" tIns="50073" rIns="100145" bIns="50073" anchor="ctr"/>
          <a:lstStyle/>
          <a:p>
            <a:endParaRPr lang="fr-FR" dirty="0"/>
          </a:p>
        </p:txBody>
      </p:sp>
      <p:sp>
        <p:nvSpPr>
          <p:cNvPr id="61447" name="Line 8"/>
          <p:cNvSpPr>
            <a:spLocks noChangeShapeType="1"/>
          </p:cNvSpPr>
          <p:nvPr/>
        </p:nvSpPr>
        <p:spPr bwMode="auto">
          <a:xfrm flipH="1">
            <a:off x="3005138" y="2035175"/>
            <a:ext cx="406400" cy="1847850"/>
          </a:xfrm>
          <a:prstGeom prst="line">
            <a:avLst/>
          </a:prstGeom>
          <a:noFill/>
          <a:ln w="57150">
            <a:solidFill>
              <a:srgbClr val="808080"/>
            </a:solidFill>
            <a:round/>
            <a:headEnd/>
            <a:tailEnd type="stealth" w="lg" len="lg"/>
          </a:ln>
        </p:spPr>
        <p:txBody>
          <a:bodyPr wrap="none" lIns="100145" tIns="50073" rIns="100145" bIns="50073" anchor="ctr"/>
          <a:lstStyle/>
          <a:p>
            <a:endParaRPr lang="fr-FR" dirty="0"/>
          </a:p>
        </p:txBody>
      </p:sp>
      <p:sp>
        <p:nvSpPr>
          <p:cNvPr id="61448" name="Line 9"/>
          <p:cNvSpPr>
            <a:spLocks noChangeShapeType="1"/>
          </p:cNvSpPr>
          <p:nvPr/>
        </p:nvSpPr>
        <p:spPr bwMode="auto">
          <a:xfrm>
            <a:off x="7027863" y="2414588"/>
            <a:ext cx="473075" cy="722312"/>
          </a:xfrm>
          <a:prstGeom prst="line">
            <a:avLst/>
          </a:prstGeom>
          <a:noFill/>
          <a:ln w="57150">
            <a:solidFill>
              <a:srgbClr val="808080"/>
            </a:solidFill>
            <a:round/>
            <a:headEnd/>
            <a:tailEnd type="stealth" w="lg" len="lg"/>
          </a:ln>
        </p:spPr>
        <p:txBody>
          <a:bodyPr wrap="none" lIns="100145" tIns="50073" rIns="100145" bIns="50073" anchor="ctr"/>
          <a:lstStyle/>
          <a:p>
            <a:endParaRPr lang="fr-FR" dirty="0"/>
          </a:p>
        </p:txBody>
      </p:sp>
      <p:sp>
        <p:nvSpPr>
          <p:cNvPr id="61449" name="Text Box 10"/>
          <p:cNvSpPr txBox="1">
            <a:spLocks noChangeArrowheads="1"/>
          </p:cNvSpPr>
          <p:nvPr/>
        </p:nvSpPr>
        <p:spPr bwMode="auto">
          <a:xfrm>
            <a:off x="1266825" y="2397125"/>
            <a:ext cx="782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3" rIns="91424" bIns="45713">
            <a:spAutoFit/>
          </a:bodyPr>
          <a:lstStyle/>
          <a:p>
            <a:pPr algn="ctr" defTabSz="835025"/>
            <a:r>
              <a:rPr lang="fr-FR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33 %</a:t>
            </a:r>
          </a:p>
        </p:txBody>
      </p:sp>
      <p:sp>
        <p:nvSpPr>
          <p:cNvPr id="61450" name="Text Box 11"/>
          <p:cNvSpPr txBox="1">
            <a:spLocks noChangeArrowheads="1"/>
          </p:cNvSpPr>
          <p:nvPr/>
        </p:nvSpPr>
        <p:spPr bwMode="auto">
          <a:xfrm>
            <a:off x="2530475" y="2371725"/>
            <a:ext cx="81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3" rIns="91424" bIns="45713">
            <a:spAutoFit/>
          </a:bodyPr>
          <a:lstStyle/>
          <a:p>
            <a:pPr algn="ctr" defTabSz="835025"/>
            <a:r>
              <a:rPr lang="fr-FR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33 %</a:t>
            </a:r>
          </a:p>
        </p:txBody>
      </p:sp>
      <p:sp>
        <p:nvSpPr>
          <p:cNvPr id="61451" name="Text Box 12"/>
          <p:cNvSpPr txBox="1">
            <a:spLocks noChangeArrowheads="1"/>
          </p:cNvSpPr>
          <p:nvPr/>
        </p:nvSpPr>
        <p:spPr bwMode="auto">
          <a:xfrm>
            <a:off x="7162800" y="2390775"/>
            <a:ext cx="881063" cy="36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3" rIns="91424" bIns="45713">
            <a:spAutoFit/>
          </a:bodyPr>
          <a:lstStyle/>
          <a:p>
            <a:pPr algn="ctr" defTabSz="835025"/>
            <a:r>
              <a:rPr lang="fr-FR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100 %</a:t>
            </a:r>
          </a:p>
        </p:txBody>
      </p:sp>
      <p:sp>
        <p:nvSpPr>
          <p:cNvPr id="61452" name="Text Box 13"/>
          <p:cNvSpPr txBox="1">
            <a:spLocks noChangeArrowheads="1"/>
          </p:cNvSpPr>
          <p:nvPr/>
        </p:nvSpPr>
        <p:spPr bwMode="auto">
          <a:xfrm rot="-1424593">
            <a:off x="5359400" y="3667125"/>
            <a:ext cx="977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3" rIns="91424" bIns="45713">
            <a:spAutoFit/>
          </a:bodyPr>
          <a:lstStyle/>
          <a:p>
            <a:pPr algn="ctr" defTabSz="835025"/>
            <a:r>
              <a:rPr lang="fr-FR" b="1" i="1" dirty="0">
                <a:solidFill>
                  <a:srgbClr val="990099"/>
                </a:solidFill>
                <a:latin typeface="Arial" charset="0"/>
              </a:rPr>
              <a:t>33%</a:t>
            </a:r>
          </a:p>
        </p:txBody>
      </p:sp>
      <p:sp>
        <p:nvSpPr>
          <p:cNvPr id="61453" name="Oval 14"/>
          <p:cNvSpPr>
            <a:spLocks noChangeArrowheads="1"/>
          </p:cNvSpPr>
          <p:nvPr/>
        </p:nvSpPr>
        <p:spPr bwMode="auto">
          <a:xfrm>
            <a:off x="6588125" y="3136900"/>
            <a:ext cx="2133600" cy="1068388"/>
          </a:xfrm>
          <a:prstGeom prst="ellipse">
            <a:avLst/>
          </a:prstGeom>
          <a:gradFill rotWithShape="1">
            <a:gsLst>
              <a:gs pos="0">
                <a:srgbClr val="990099"/>
              </a:gs>
              <a:gs pos="50000">
                <a:srgbClr val="FFFFFF"/>
              </a:gs>
              <a:gs pos="100000">
                <a:srgbClr val="990099"/>
              </a:gs>
            </a:gsLst>
            <a:lin ang="5400000" scaled="1"/>
          </a:gradFill>
          <a:ln w="19050" algn="ctr">
            <a:solidFill>
              <a:srgbClr val="990099"/>
            </a:solidFill>
            <a:round/>
            <a:headEnd/>
            <a:tailEnd type="none" w="lg" len="lg"/>
          </a:ln>
        </p:spPr>
        <p:txBody>
          <a:bodyPr wrap="none" lIns="91424" tIns="45713" rIns="91424" bIns="45713" anchor="ctr"/>
          <a:lstStyle/>
          <a:p>
            <a:pPr algn="ctr" defTabSz="835025"/>
            <a:endParaRPr lang="fr-FR" sz="2400" dirty="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61454" name="Text Box 15"/>
          <p:cNvSpPr txBox="1">
            <a:spLocks noChangeArrowheads="1"/>
          </p:cNvSpPr>
          <p:nvPr/>
        </p:nvSpPr>
        <p:spPr bwMode="auto">
          <a:xfrm>
            <a:off x="6861175" y="3460750"/>
            <a:ext cx="16764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3" rIns="91424" bIns="45713">
            <a:spAutoFit/>
          </a:bodyPr>
          <a:lstStyle/>
          <a:p>
            <a:pPr algn="ctr" defTabSz="835025">
              <a:spcBef>
                <a:spcPct val="50000"/>
              </a:spcBef>
            </a:pPr>
            <a:r>
              <a:rPr lang="fr-FR" sz="2200" b="1" dirty="0">
                <a:latin typeface="Arial" charset="0"/>
              </a:rPr>
              <a:t>S.P.F.P.L.</a:t>
            </a:r>
          </a:p>
        </p:txBody>
      </p:sp>
      <p:sp>
        <p:nvSpPr>
          <p:cNvPr id="61455" name="Line 16"/>
          <p:cNvSpPr>
            <a:spLocks noChangeShapeType="1"/>
          </p:cNvSpPr>
          <p:nvPr/>
        </p:nvSpPr>
        <p:spPr bwMode="auto">
          <a:xfrm flipH="1">
            <a:off x="4741863" y="3709988"/>
            <a:ext cx="1846262" cy="885825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/>
            <a:tailEnd type="stealth" w="lg" len="lg"/>
          </a:ln>
        </p:spPr>
        <p:txBody>
          <a:bodyPr wrap="none" lIns="100145" tIns="50073" rIns="100145" bIns="50073" anchor="ctr"/>
          <a:lstStyle/>
          <a:p>
            <a:endParaRPr lang="fr-FR" dirty="0"/>
          </a:p>
        </p:txBody>
      </p:sp>
      <p:sp>
        <p:nvSpPr>
          <p:cNvPr id="34837" name="Text Box 22"/>
          <p:cNvSpPr txBox="1">
            <a:spLocks noChangeArrowheads="1"/>
          </p:cNvSpPr>
          <p:nvPr/>
        </p:nvSpPr>
        <p:spPr bwMode="auto">
          <a:xfrm rot="-2143308">
            <a:off x="4560507" y="2510682"/>
            <a:ext cx="1408058" cy="303213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lg" len="lg"/>
          </a:ln>
          <a:effectLst/>
        </p:spPr>
        <p:txBody>
          <a:bodyPr wrap="square" lIns="83478" tIns="41739" rIns="83478" bIns="41739">
            <a:spAutoFit/>
          </a:bodyPr>
          <a:lstStyle/>
          <a:p>
            <a:pPr algn="ctr" defTabSz="635000" eaLnBrk="0" hangingPunct="0">
              <a:lnSpc>
                <a:spcPct val="90000"/>
              </a:lnSpc>
              <a:spcBef>
                <a:spcPct val="5000"/>
              </a:spcBef>
              <a:defRPr/>
            </a:pPr>
            <a:r>
              <a:rPr lang="fr-FR" sz="1600" b="1" dirty="0">
                <a:solidFill>
                  <a:srgbClr val="669900"/>
                </a:solidFill>
              </a:rPr>
              <a:t>rémunération</a:t>
            </a:r>
          </a:p>
        </p:txBody>
      </p:sp>
      <p:sp>
        <p:nvSpPr>
          <p:cNvPr id="34838" name="Text Box 23"/>
          <p:cNvSpPr txBox="1">
            <a:spLocks noChangeArrowheads="1"/>
          </p:cNvSpPr>
          <p:nvPr/>
        </p:nvSpPr>
        <p:spPr bwMode="auto">
          <a:xfrm rot="-2123033">
            <a:off x="5435600" y="4349750"/>
            <a:ext cx="1152525" cy="303213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lg" len="lg"/>
          </a:ln>
        </p:spPr>
        <p:txBody>
          <a:bodyPr lIns="83478" tIns="41739" rIns="83478" bIns="41739">
            <a:spAutoFit/>
          </a:bodyPr>
          <a:lstStyle/>
          <a:p>
            <a:pPr algn="ctr" defTabSz="635000" eaLnBrk="0" hangingPunct="0">
              <a:lnSpc>
                <a:spcPct val="90000"/>
              </a:lnSpc>
              <a:spcBef>
                <a:spcPct val="5000"/>
              </a:spcBef>
              <a:defRPr/>
            </a:pPr>
            <a:r>
              <a:rPr lang="fr-FR" sz="1600" b="1" dirty="0">
                <a:solidFill>
                  <a:srgbClr val="669900"/>
                </a:solidFill>
              </a:rPr>
              <a:t>dividendes</a:t>
            </a:r>
          </a:p>
        </p:txBody>
      </p:sp>
      <p:sp>
        <p:nvSpPr>
          <p:cNvPr id="34839" name="Text Box 24"/>
          <p:cNvSpPr txBox="1">
            <a:spLocks noChangeArrowheads="1"/>
          </p:cNvSpPr>
          <p:nvPr/>
        </p:nvSpPr>
        <p:spPr bwMode="auto">
          <a:xfrm rot="25342191">
            <a:off x="142082" y="3213974"/>
            <a:ext cx="1468437" cy="504665"/>
          </a:xfrm>
          <a:prstGeom prst="rect">
            <a:avLst/>
          </a:prstGeom>
          <a:noFill/>
          <a:ln>
            <a:noFill/>
          </a:ln>
          <a:extLst/>
        </p:spPr>
        <p:txBody>
          <a:bodyPr lIns="83478" tIns="41739" rIns="83478" bIns="41739">
            <a:spAutoFit/>
          </a:bodyPr>
          <a:lstStyle/>
          <a:p>
            <a:pPr algn="ctr" defTabSz="635000" eaLnBrk="0" hangingPunct="0">
              <a:lnSpc>
                <a:spcPct val="85000"/>
              </a:lnSpc>
              <a:defRPr/>
            </a:pPr>
            <a:r>
              <a:rPr lang="fr-FR" sz="1600" b="1" dirty="0">
                <a:solidFill>
                  <a:srgbClr val="669900"/>
                </a:solidFill>
              </a:rPr>
              <a:t>Rémunération + dividendes</a:t>
            </a:r>
          </a:p>
        </p:txBody>
      </p:sp>
      <p:sp>
        <p:nvSpPr>
          <p:cNvPr id="61459" name="Rectangle 27"/>
          <p:cNvSpPr>
            <a:spLocks noChangeArrowheads="1"/>
          </p:cNvSpPr>
          <p:nvPr/>
        </p:nvSpPr>
        <p:spPr bwMode="auto">
          <a:xfrm>
            <a:off x="7113588" y="5105400"/>
            <a:ext cx="1041400" cy="384175"/>
          </a:xfrm>
          <a:prstGeom prst="rect">
            <a:avLst/>
          </a:prstGeom>
          <a:gradFill rotWithShape="1">
            <a:gsLst>
              <a:gs pos="0">
                <a:srgbClr val="6A7648"/>
              </a:gs>
              <a:gs pos="50000">
                <a:srgbClr val="E5FF9B"/>
              </a:gs>
              <a:gs pos="100000">
                <a:srgbClr val="6A7648"/>
              </a:gs>
            </a:gsLst>
            <a:lin ang="5400000" scaled="1"/>
          </a:gradFill>
          <a:ln w="19050" algn="ctr">
            <a:solidFill>
              <a:srgbClr val="669900"/>
            </a:solidFill>
            <a:miter lim="800000"/>
            <a:headEnd/>
            <a:tailEnd/>
          </a:ln>
        </p:spPr>
        <p:txBody>
          <a:bodyPr lIns="100792" tIns="50396" rIns="100792" bIns="50396" anchor="ctr">
            <a:spAutoFit/>
          </a:bodyPr>
          <a:lstStyle/>
          <a:p>
            <a:pPr algn="ctr" defTabSz="835025"/>
            <a:endParaRPr lang="fr-FR" sz="1600" b="1" dirty="0">
              <a:latin typeface="Arial" charset="0"/>
            </a:endParaRPr>
          </a:p>
        </p:txBody>
      </p:sp>
      <p:sp>
        <p:nvSpPr>
          <p:cNvPr id="61460" name="Text Box 28"/>
          <p:cNvSpPr txBox="1">
            <a:spLocks noChangeArrowheads="1"/>
          </p:cNvSpPr>
          <p:nvPr/>
        </p:nvSpPr>
        <p:spPr bwMode="auto">
          <a:xfrm>
            <a:off x="7159625" y="5132388"/>
            <a:ext cx="99536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22" tIns="46012" rIns="92022" bIns="46012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fr-FR" sz="1500" b="1" dirty="0">
                <a:latin typeface="Arial" charset="0"/>
              </a:rPr>
              <a:t>Banque</a:t>
            </a:r>
          </a:p>
        </p:txBody>
      </p:sp>
      <p:sp>
        <p:nvSpPr>
          <p:cNvPr id="61461" name="Line 29"/>
          <p:cNvSpPr>
            <a:spLocks noChangeShapeType="1"/>
          </p:cNvSpPr>
          <p:nvPr/>
        </p:nvSpPr>
        <p:spPr bwMode="auto">
          <a:xfrm flipH="1">
            <a:off x="7620000" y="4221163"/>
            <a:ext cx="0" cy="866775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/>
            <a:tailEnd type="stealth" w="lg" len="lg"/>
          </a:ln>
        </p:spPr>
        <p:txBody>
          <a:bodyPr lIns="110396" tIns="55198" rIns="110396" bIns="55198">
            <a:spAutoFit/>
          </a:bodyPr>
          <a:lstStyle/>
          <a:p>
            <a:endParaRPr lang="fr-FR" dirty="0"/>
          </a:p>
        </p:txBody>
      </p:sp>
      <p:sp>
        <p:nvSpPr>
          <p:cNvPr id="61462" name="Text Box 30"/>
          <p:cNvSpPr txBox="1">
            <a:spLocks noChangeArrowheads="1"/>
          </p:cNvSpPr>
          <p:nvPr/>
        </p:nvSpPr>
        <p:spPr bwMode="auto">
          <a:xfrm>
            <a:off x="7599363" y="4405313"/>
            <a:ext cx="1509141" cy="30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22" tIns="46012" rIns="92022" bIns="46012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fr-FR" sz="1400" b="1" dirty="0"/>
              <a:t>remboursements</a:t>
            </a:r>
          </a:p>
        </p:txBody>
      </p:sp>
      <p:sp>
        <p:nvSpPr>
          <p:cNvPr id="61463" name="Text Box 31"/>
          <p:cNvSpPr txBox="1">
            <a:spLocks noChangeArrowheads="1"/>
          </p:cNvSpPr>
          <p:nvPr/>
        </p:nvSpPr>
        <p:spPr bwMode="auto">
          <a:xfrm>
            <a:off x="1716088" y="5813425"/>
            <a:ext cx="548005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22" tIns="46012" rIns="92022" bIns="46012">
            <a:spAutoFit/>
          </a:bodyPr>
          <a:lstStyle/>
          <a:p>
            <a:pPr marL="476250" lvl="1" algn="ctr" defTabSz="635000" eaLnBrk="0" hangingPunct="0">
              <a:lnSpc>
                <a:spcPct val="95000"/>
              </a:lnSpc>
              <a:spcBef>
                <a:spcPct val="45000"/>
              </a:spcBef>
            </a:pPr>
            <a:r>
              <a:rPr lang="fr-FR" sz="2400" b="1" dirty="0">
                <a:solidFill>
                  <a:srgbClr val="990099"/>
                </a:solidFill>
                <a:latin typeface="Calibri" pitchFamily="34" charset="0"/>
              </a:rPr>
              <a:t>SPFPL : </a:t>
            </a:r>
            <a:r>
              <a:rPr lang="fr-FR" sz="2400" b="1" dirty="0">
                <a:solidFill>
                  <a:srgbClr val="990099"/>
                </a:solidFill>
                <a:latin typeface="Calibri" pitchFamily="34" charset="0"/>
                <a:sym typeface="Wingdings" pitchFamily="2" charset="2"/>
              </a:rPr>
              <a:t> Régime « mère-filiale »</a:t>
            </a:r>
            <a:endParaRPr lang="fr-FR" sz="2400" b="1" dirty="0">
              <a:solidFill>
                <a:srgbClr val="990099"/>
              </a:solidFill>
              <a:latin typeface="Calibri" pitchFamily="34" charset="0"/>
            </a:endParaRPr>
          </a:p>
        </p:txBody>
      </p:sp>
      <p:sp>
        <p:nvSpPr>
          <p:cNvPr id="61464" name="Arc 50"/>
          <p:cNvSpPr>
            <a:spLocks/>
          </p:cNvSpPr>
          <p:nvPr/>
        </p:nvSpPr>
        <p:spPr bwMode="auto">
          <a:xfrm rot="-992813" flipH="1" flipV="1">
            <a:off x="1187450" y="2190750"/>
            <a:ext cx="539750" cy="20034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669900"/>
            </a:solidFill>
            <a:prstDash val="dash"/>
            <a:round/>
            <a:headEnd/>
            <a:tailEnd type="stealth" w="lg" len="lg"/>
          </a:ln>
        </p:spPr>
        <p:txBody>
          <a:bodyPr lIns="100800" tIns="50400" rIns="100800" bIns="50400" anchor="ctr">
            <a:spAutoFit/>
          </a:bodyPr>
          <a:lstStyle/>
          <a:p>
            <a:endParaRPr lang="fr-FR" dirty="0">
              <a:latin typeface="Symbol" pitchFamily="18" charset="2"/>
            </a:endParaRPr>
          </a:p>
        </p:txBody>
      </p:sp>
      <p:sp>
        <p:nvSpPr>
          <p:cNvPr id="2" name="Text Box 24"/>
          <p:cNvSpPr txBox="1">
            <a:spLocks noChangeArrowheads="1"/>
          </p:cNvSpPr>
          <p:nvPr/>
        </p:nvSpPr>
        <p:spPr bwMode="auto">
          <a:xfrm rot="5867313">
            <a:off x="3153569" y="2704386"/>
            <a:ext cx="1385888" cy="504665"/>
          </a:xfrm>
          <a:prstGeom prst="rect">
            <a:avLst/>
          </a:prstGeom>
          <a:noFill/>
          <a:ln>
            <a:noFill/>
          </a:ln>
          <a:extLst/>
        </p:spPr>
        <p:txBody>
          <a:bodyPr lIns="83478" tIns="41739" rIns="83478" bIns="41739">
            <a:spAutoFit/>
          </a:bodyPr>
          <a:lstStyle/>
          <a:p>
            <a:pPr algn="ctr" defTabSz="635000" eaLnBrk="0" hangingPunct="0">
              <a:lnSpc>
                <a:spcPct val="85000"/>
              </a:lnSpc>
              <a:defRPr/>
            </a:pPr>
            <a:r>
              <a:rPr lang="fr-FR" sz="1600" b="1" dirty="0">
                <a:solidFill>
                  <a:srgbClr val="669900"/>
                </a:solidFill>
              </a:rPr>
              <a:t>Rémunération + dividendes</a:t>
            </a:r>
          </a:p>
        </p:txBody>
      </p:sp>
      <p:sp>
        <p:nvSpPr>
          <p:cNvPr id="61466" name="Arc 50"/>
          <p:cNvSpPr>
            <a:spLocks/>
          </p:cNvSpPr>
          <p:nvPr/>
        </p:nvSpPr>
        <p:spPr bwMode="auto">
          <a:xfrm rot="21321099" flipV="1">
            <a:off x="3049588" y="2033588"/>
            <a:ext cx="644525" cy="18018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669900"/>
            </a:solidFill>
            <a:prstDash val="dash"/>
            <a:round/>
            <a:headEnd/>
            <a:tailEnd type="stealth" w="lg" len="lg"/>
          </a:ln>
        </p:spPr>
        <p:txBody>
          <a:bodyPr lIns="100800" tIns="50400" rIns="100800" bIns="50400" anchor="ctr">
            <a:spAutoFit/>
          </a:bodyPr>
          <a:lstStyle/>
          <a:p>
            <a:endParaRPr lang="fr-FR" dirty="0">
              <a:latin typeface="Symbol" pitchFamily="18" charset="2"/>
            </a:endParaRPr>
          </a:p>
        </p:txBody>
      </p:sp>
      <p:sp>
        <p:nvSpPr>
          <p:cNvPr id="61467" name="Arc 50"/>
          <p:cNvSpPr>
            <a:spLocks/>
          </p:cNvSpPr>
          <p:nvPr/>
        </p:nvSpPr>
        <p:spPr bwMode="auto">
          <a:xfrm rot="4183171" flipH="1" flipV="1">
            <a:off x="4948237" y="1924051"/>
            <a:ext cx="911225" cy="25336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669900"/>
            </a:solidFill>
            <a:prstDash val="dash"/>
            <a:round/>
            <a:headEnd/>
            <a:tailEnd type="stealth" w="lg" len="lg"/>
          </a:ln>
        </p:spPr>
        <p:txBody>
          <a:bodyPr lIns="100800" tIns="50400" rIns="100800" bIns="50400" anchor="ctr">
            <a:spAutoFit/>
          </a:bodyPr>
          <a:lstStyle/>
          <a:p>
            <a:endParaRPr lang="fr-FR" dirty="0">
              <a:latin typeface="Symbol" pitchFamily="18" charset="2"/>
            </a:endParaRPr>
          </a:p>
        </p:txBody>
      </p:sp>
      <p:sp>
        <p:nvSpPr>
          <p:cNvPr id="61468" name="Arc 50"/>
          <p:cNvSpPr>
            <a:spLocks/>
          </p:cNvSpPr>
          <p:nvPr/>
        </p:nvSpPr>
        <p:spPr bwMode="auto">
          <a:xfrm rot="2872528" flipV="1">
            <a:off x="5473701" y="3351212"/>
            <a:ext cx="512762" cy="180181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669900"/>
            </a:solidFill>
            <a:prstDash val="dash"/>
            <a:round/>
            <a:headEnd/>
            <a:tailEnd type="stealth" w="lg" len="lg"/>
          </a:ln>
        </p:spPr>
        <p:txBody>
          <a:bodyPr vert="eaVert" lIns="100800" tIns="50400" rIns="100800" bIns="50400" anchor="ctr">
            <a:spAutoFit/>
          </a:bodyPr>
          <a:lstStyle/>
          <a:p>
            <a:endParaRPr lang="fr-FR" dirty="0">
              <a:latin typeface="Symbol" pitchFamily="18" charset="2"/>
            </a:endParaRPr>
          </a:p>
        </p:txBody>
      </p:sp>
      <p:sp>
        <p:nvSpPr>
          <p:cNvPr id="70690" name="Rectangle 38"/>
          <p:cNvSpPr txBox="1">
            <a:spLocks noChangeArrowheads="1"/>
          </p:cNvSpPr>
          <p:nvPr/>
        </p:nvSpPr>
        <p:spPr bwMode="auto">
          <a:xfrm>
            <a:off x="616148" y="358304"/>
            <a:ext cx="7988300" cy="406400"/>
          </a:xfrm>
          <a:prstGeom prst="rect">
            <a:avLst/>
          </a:prstGeom>
        </p:spPr>
        <p:txBody>
          <a:bodyPr lIns="86359" tIns="42422" rIns="86359" bIns="42422" anchor="t">
            <a:noAutofit/>
          </a:bodyPr>
          <a:lstStyle>
            <a:lvl1pPr algn="ctr">
              <a:lnSpc>
                <a:spcPct val="85000"/>
              </a:lnSpc>
              <a:spcBef>
                <a:spcPct val="0"/>
              </a:spcBef>
              <a:buClr>
                <a:srgbClr val="669900"/>
              </a:buClr>
              <a:buNone/>
              <a:defRPr sz="3000" b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Times New Roman" pitchFamily="18" charset="0"/>
              </a:defRPr>
            </a:lvl1pPr>
          </a:lstStyle>
          <a:p>
            <a:r>
              <a:rPr lang="fr-FR" dirty="0">
                <a:solidFill>
                  <a:srgbClr val="0070C0"/>
                </a:solidFill>
              </a:rPr>
              <a:t>La SPFPL : outil d’intégration d’un associé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872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6"/>
          <p:cNvSpPr txBox="1">
            <a:spLocks noChangeArrowheads="1"/>
          </p:cNvSpPr>
          <p:nvPr/>
        </p:nvSpPr>
        <p:spPr bwMode="auto">
          <a:xfrm>
            <a:off x="684213" y="2460625"/>
            <a:ext cx="782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3" rIns="91424" bIns="45713">
            <a:spAutoFit/>
          </a:bodyPr>
          <a:lstStyle/>
          <a:p>
            <a:pPr algn="ctr"/>
            <a:r>
              <a:rPr lang="fr-FR" b="1" i="1" dirty="0">
                <a:solidFill>
                  <a:srgbClr val="5F5F5F"/>
                </a:solidFill>
                <a:latin typeface="Arial" charset="0"/>
              </a:rPr>
              <a:t>50 %</a:t>
            </a:r>
          </a:p>
        </p:txBody>
      </p:sp>
      <p:sp>
        <p:nvSpPr>
          <p:cNvPr id="63490" name="Text Box 7"/>
          <p:cNvSpPr txBox="1">
            <a:spLocks noChangeArrowheads="1"/>
          </p:cNvSpPr>
          <p:nvPr/>
        </p:nvSpPr>
        <p:spPr bwMode="auto">
          <a:xfrm>
            <a:off x="6983413" y="2460625"/>
            <a:ext cx="881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3" rIns="91424" bIns="45713">
            <a:spAutoFit/>
          </a:bodyPr>
          <a:lstStyle/>
          <a:p>
            <a:pPr algn="ctr"/>
            <a:r>
              <a:rPr lang="fr-FR" b="1" i="1" dirty="0">
                <a:solidFill>
                  <a:srgbClr val="5F5F5F"/>
                </a:solidFill>
                <a:latin typeface="Arial" charset="0"/>
              </a:rPr>
              <a:t>50 %</a:t>
            </a:r>
          </a:p>
        </p:txBody>
      </p:sp>
      <p:sp>
        <p:nvSpPr>
          <p:cNvPr id="63491" name="Oval 8"/>
          <p:cNvSpPr>
            <a:spLocks noChangeArrowheads="1"/>
          </p:cNvSpPr>
          <p:nvPr/>
        </p:nvSpPr>
        <p:spPr bwMode="auto">
          <a:xfrm>
            <a:off x="3182938" y="1171575"/>
            <a:ext cx="2133600" cy="1068388"/>
          </a:xfrm>
          <a:prstGeom prst="ellipse">
            <a:avLst/>
          </a:prstGeom>
          <a:gradFill rotWithShape="1">
            <a:gsLst>
              <a:gs pos="0">
                <a:srgbClr val="990099"/>
              </a:gs>
              <a:gs pos="50000">
                <a:srgbClr val="FFFFFF"/>
              </a:gs>
              <a:gs pos="100000">
                <a:srgbClr val="990099"/>
              </a:gs>
            </a:gsLst>
            <a:lin ang="5400000" scaled="1"/>
          </a:gradFill>
          <a:ln w="19050" algn="ctr">
            <a:solidFill>
              <a:srgbClr val="990099"/>
            </a:solidFill>
            <a:round/>
            <a:headEnd/>
            <a:tailEnd type="none" w="lg" len="lg"/>
          </a:ln>
        </p:spPr>
        <p:txBody>
          <a:bodyPr wrap="none" lIns="91424" tIns="45713" rIns="91424" bIns="45713" anchor="ctr"/>
          <a:lstStyle/>
          <a:p>
            <a:pPr algn="ctr" defTabSz="835025"/>
            <a:r>
              <a:rPr lang="fr-FR" sz="2800" b="1" dirty="0">
                <a:solidFill>
                  <a:srgbClr val="000066"/>
                </a:solidFill>
                <a:latin typeface="Arial" charset="0"/>
              </a:rPr>
              <a:t> </a:t>
            </a:r>
          </a:p>
        </p:txBody>
      </p:sp>
      <p:sp>
        <p:nvSpPr>
          <p:cNvPr id="63492" name="Line 10"/>
          <p:cNvSpPr>
            <a:spLocks noChangeShapeType="1"/>
          </p:cNvSpPr>
          <p:nvPr/>
        </p:nvSpPr>
        <p:spPr bwMode="auto">
          <a:xfrm flipH="1">
            <a:off x="4359275" y="2239963"/>
            <a:ext cx="0" cy="833437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63493" name="Line 12"/>
          <p:cNvSpPr>
            <a:spLocks noChangeShapeType="1"/>
          </p:cNvSpPr>
          <p:nvPr/>
        </p:nvSpPr>
        <p:spPr bwMode="auto">
          <a:xfrm flipV="1">
            <a:off x="7031038" y="1700213"/>
            <a:ext cx="0" cy="2152650"/>
          </a:xfrm>
          <a:prstGeom prst="line">
            <a:avLst/>
          </a:prstGeom>
          <a:noFill/>
          <a:ln w="50800">
            <a:solidFill>
              <a:srgbClr val="808080"/>
            </a:solidFill>
            <a:round/>
            <a:headEnd/>
            <a:tailEnd/>
          </a:ln>
        </p:spPr>
        <p:txBody>
          <a:bodyPr lIns="110396" tIns="55198" rIns="110396" bIns="55198">
            <a:spAutoFit/>
          </a:bodyPr>
          <a:lstStyle/>
          <a:p>
            <a:endParaRPr lang="fr-FR" dirty="0"/>
          </a:p>
        </p:txBody>
      </p:sp>
      <p:sp>
        <p:nvSpPr>
          <p:cNvPr id="63494" name="Line 13"/>
          <p:cNvSpPr>
            <a:spLocks noChangeShapeType="1"/>
          </p:cNvSpPr>
          <p:nvPr/>
        </p:nvSpPr>
        <p:spPr bwMode="auto">
          <a:xfrm flipH="1" flipV="1">
            <a:off x="1503363" y="1684338"/>
            <a:ext cx="0" cy="2160587"/>
          </a:xfrm>
          <a:prstGeom prst="line">
            <a:avLst/>
          </a:prstGeom>
          <a:noFill/>
          <a:ln w="50800">
            <a:solidFill>
              <a:srgbClr val="808080"/>
            </a:solidFill>
            <a:round/>
            <a:headEnd/>
            <a:tailEnd/>
          </a:ln>
        </p:spPr>
        <p:txBody>
          <a:bodyPr lIns="110396" tIns="55198" rIns="110396" bIns="55198">
            <a:spAutoFit/>
          </a:bodyPr>
          <a:lstStyle/>
          <a:p>
            <a:endParaRPr lang="fr-FR" dirty="0"/>
          </a:p>
        </p:txBody>
      </p:sp>
      <p:sp>
        <p:nvSpPr>
          <p:cNvPr id="63495" name="Line 14"/>
          <p:cNvSpPr>
            <a:spLocks noChangeShapeType="1"/>
          </p:cNvSpPr>
          <p:nvPr/>
        </p:nvSpPr>
        <p:spPr bwMode="auto">
          <a:xfrm flipV="1">
            <a:off x="1487488" y="1692275"/>
            <a:ext cx="1690687" cy="7938"/>
          </a:xfrm>
          <a:prstGeom prst="line">
            <a:avLst/>
          </a:prstGeom>
          <a:noFill/>
          <a:ln w="57150">
            <a:solidFill>
              <a:srgbClr val="808080"/>
            </a:solidFill>
            <a:round/>
            <a:headEnd/>
            <a:tailEnd type="stealth" w="lg" len="lg"/>
          </a:ln>
        </p:spPr>
        <p:txBody>
          <a:bodyPr wrap="none" lIns="100145" tIns="50073" rIns="100145" bIns="50073" anchor="ctr"/>
          <a:lstStyle/>
          <a:p>
            <a:endParaRPr lang="fr-FR" dirty="0"/>
          </a:p>
        </p:txBody>
      </p:sp>
      <p:sp>
        <p:nvSpPr>
          <p:cNvPr id="63496" name="Line 15"/>
          <p:cNvSpPr>
            <a:spLocks noChangeShapeType="1"/>
          </p:cNvSpPr>
          <p:nvPr/>
        </p:nvSpPr>
        <p:spPr bwMode="auto">
          <a:xfrm flipH="1">
            <a:off x="5343525" y="1700213"/>
            <a:ext cx="1716088" cy="0"/>
          </a:xfrm>
          <a:prstGeom prst="line">
            <a:avLst/>
          </a:prstGeom>
          <a:noFill/>
          <a:ln w="57150">
            <a:solidFill>
              <a:srgbClr val="808080"/>
            </a:solidFill>
            <a:round/>
            <a:headEnd/>
            <a:tailEnd type="stealth" w="lg" len="lg"/>
          </a:ln>
        </p:spPr>
        <p:txBody>
          <a:bodyPr wrap="none" lIns="100145" tIns="50073" rIns="100145" bIns="50073" anchor="ctr"/>
          <a:lstStyle/>
          <a:p>
            <a:endParaRPr lang="fr-FR" dirty="0"/>
          </a:p>
        </p:txBody>
      </p:sp>
      <p:sp>
        <p:nvSpPr>
          <p:cNvPr id="63497" name="Text Box 18"/>
          <p:cNvSpPr txBox="1">
            <a:spLocks noChangeArrowheads="1"/>
          </p:cNvSpPr>
          <p:nvPr/>
        </p:nvSpPr>
        <p:spPr bwMode="auto">
          <a:xfrm>
            <a:off x="4357688" y="2501900"/>
            <a:ext cx="879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3" rIns="91424" bIns="45713">
            <a:spAutoFit/>
          </a:bodyPr>
          <a:lstStyle/>
          <a:p>
            <a:pPr algn="ctr"/>
            <a:r>
              <a:rPr lang="fr-FR" b="1" i="1" dirty="0">
                <a:solidFill>
                  <a:srgbClr val="990099"/>
                </a:solidFill>
                <a:latin typeface="Arial" charset="0"/>
              </a:rPr>
              <a:t>49,9%</a:t>
            </a:r>
          </a:p>
        </p:txBody>
      </p:sp>
      <p:sp>
        <p:nvSpPr>
          <p:cNvPr id="63498" name="Text Box 19"/>
          <p:cNvSpPr txBox="1">
            <a:spLocks noChangeArrowheads="1"/>
          </p:cNvSpPr>
          <p:nvPr/>
        </p:nvSpPr>
        <p:spPr bwMode="auto">
          <a:xfrm>
            <a:off x="828104" y="5301208"/>
            <a:ext cx="8280400" cy="108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22" tIns="46012" rIns="92022" bIns="46012">
            <a:spAutoFit/>
          </a:bodyPr>
          <a:lstStyle/>
          <a:p>
            <a:pPr defTabSz="695325" eaLnBrk="0" hangingPunct="0">
              <a:lnSpc>
                <a:spcPct val="80000"/>
              </a:lnSpc>
              <a:tabLst>
                <a:tab pos="815975" algn="l"/>
              </a:tabLst>
            </a:pPr>
            <a:r>
              <a:rPr lang="fr-FR" sz="2000" b="1" dirty="0">
                <a:latin typeface="Calibri" pitchFamily="34" charset="0"/>
              </a:rPr>
              <a:t>	A : 	titulaire à 51%    B :  investisseur à 49%</a:t>
            </a:r>
          </a:p>
          <a:p>
            <a:pPr defTabSz="695325" eaLnBrk="0" hangingPunct="0">
              <a:lnSpc>
                <a:spcPct val="80000"/>
              </a:lnSpc>
              <a:tabLst>
                <a:tab pos="815975" algn="l"/>
              </a:tabLst>
            </a:pPr>
            <a:r>
              <a:rPr lang="fr-FR" sz="2000" b="1" dirty="0">
                <a:latin typeface="Calibri" pitchFamily="34" charset="0"/>
              </a:rPr>
              <a:t>      </a:t>
            </a:r>
            <a:r>
              <a:rPr lang="fr-FR" sz="2000" b="1" dirty="0">
                <a:solidFill>
                  <a:srgbClr val="990099"/>
                </a:solidFill>
                <a:latin typeface="Calibri" pitchFamily="34" charset="0"/>
              </a:rPr>
              <a:t>SPFPL : 	constitution d’une trésorerie, via des </a:t>
            </a:r>
            <a:r>
              <a:rPr lang="fr-FR" sz="2000" b="1" dirty="0" smtClean="0">
                <a:solidFill>
                  <a:srgbClr val="990099"/>
                </a:solidFill>
                <a:latin typeface="Calibri" pitchFamily="34" charset="0"/>
              </a:rPr>
              <a:t>dividendes</a:t>
            </a:r>
            <a:br>
              <a:rPr lang="fr-FR" sz="2000" b="1" dirty="0" smtClean="0">
                <a:solidFill>
                  <a:srgbClr val="990099"/>
                </a:solidFill>
                <a:latin typeface="Calibri" pitchFamily="34" charset="0"/>
              </a:rPr>
            </a:br>
            <a:r>
              <a:rPr lang="fr-FR" sz="2000" b="1" dirty="0" smtClean="0">
                <a:solidFill>
                  <a:srgbClr val="990099"/>
                </a:solidFill>
                <a:latin typeface="Calibri" pitchFamily="34" charset="0"/>
              </a:rPr>
              <a:t>			prioritaires, qui </a:t>
            </a:r>
            <a:r>
              <a:rPr lang="fr-FR" sz="2000" b="1" dirty="0">
                <a:solidFill>
                  <a:srgbClr val="990099"/>
                </a:solidFill>
                <a:latin typeface="Calibri" pitchFamily="34" charset="0"/>
              </a:rPr>
              <a:t>financera à terme la sortie de B</a:t>
            </a:r>
          </a:p>
          <a:p>
            <a:pPr defTabSz="695325" eaLnBrk="0" hangingPunct="0">
              <a:lnSpc>
                <a:spcPct val="80000"/>
              </a:lnSpc>
              <a:tabLst>
                <a:tab pos="815975" algn="l"/>
              </a:tabLst>
            </a:pPr>
            <a:r>
              <a:rPr lang="fr-FR" sz="2000" b="1" dirty="0">
                <a:solidFill>
                  <a:srgbClr val="5F8E00"/>
                </a:solidFill>
                <a:latin typeface="Calibri" pitchFamily="34" charset="0"/>
              </a:rPr>
              <a:t>Dans l’intervalle B ne perçoit pas de dividende et ne paye pas d’impôt</a:t>
            </a:r>
          </a:p>
        </p:txBody>
      </p:sp>
      <p:sp>
        <p:nvSpPr>
          <p:cNvPr id="63499" name="Line 22"/>
          <p:cNvSpPr>
            <a:spLocks noChangeShapeType="1"/>
          </p:cNvSpPr>
          <p:nvPr/>
        </p:nvSpPr>
        <p:spPr bwMode="auto">
          <a:xfrm>
            <a:off x="1377950" y="476250"/>
            <a:ext cx="567372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4588" tIns="46464" rIns="94588" bIns="46464"/>
          <a:lstStyle/>
          <a:p>
            <a:endParaRPr lang="fr-FR" dirty="0"/>
          </a:p>
        </p:txBody>
      </p:sp>
      <p:sp>
        <p:nvSpPr>
          <p:cNvPr id="63500" name="Line 23"/>
          <p:cNvSpPr>
            <a:spLocks noChangeShapeType="1"/>
          </p:cNvSpPr>
          <p:nvPr/>
        </p:nvSpPr>
        <p:spPr bwMode="auto">
          <a:xfrm flipV="1">
            <a:off x="3983038" y="2208213"/>
            <a:ext cx="0" cy="885825"/>
          </a:xfrm>
          <a:prstGeom prst="line">
            <a:avLst/>
          </a:prstGeom>
          <a:noFill/>
          <a:ln w="50800">
            <a:solidFill>
              <a:srgbClr val="669900"/>
            </a:solidFill>
            <a:prstDash val="sysDot"/>
            <a:round/>
            <a:headEnd/>
            <a:tailEnd type="stealth" w="lg" len="lg"/>
          </a:ln>
        </p:spPr>
        <p:txBody>
          <a:bodyPr lIns="100145" tIns="50073" rIns="100145" bIns="50073"/>
          <a:lstStyle/>
          <a:p>
            <a:endParaRPr lang="fr-FR" dirty="0"/>
          </a:p>
        </p:txBody>
      </p:sp>
      <p:sp>
        <p:nvSpPr>
          <p:cNvPr id="63501" name="Text Box 24"/>
          <p:cNvSpPr txBox="1">
            <a:spLocks noChangeArrowheads="1"/>
          </p:cNvSpPr>
          <p:nvPr/>
        </p:nvSpPr>
        <p:spPr bwMode="auto">
          <a:xfrm>
            <a:off x="2595563" y="2536825"/>
            <a:ext cx="1446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478" tIns="41739" rIns="83478" bIns="41739">
            <a:spAutoFit/>
          </a:bodyPr>
          <a:lstStyle/>
          <a:p>
            <a:pPr algn="ctr" defTabSz="635000" eaLnBrk="0" hangingPunct="0">
              <a:lnSpc>
                <a:spcPct val="90000"/>
              </a:lnSpc>
              <a:spcBef>
                <a:spcPct val="5000"/>
              </a:spcBef>
            </a:pPr>
            <a:r>
              <a:rPr lang="fr-FR" sz="1600" b="1" dirty="0">
                <a:solidFill>
                  <a:srgbClr val="669900"/>
                </a:solidFill>
              </a:rPr>
              <a:t>dividendes prioritaires</a:t>
            </a:r>
          </a:p>
        </p:txBody>
      </p:sp>
      <p:sp>
        <p:nvSpPr>
          <p:cNvPr id="63502" name="Text Box 26"/>
          <p:cNvSpPr txBox="1">
            <a:spLocks noChangeArrowheads="1"/>
          </p:cNvSpPr>
          <p:nvPr/>
        </p:nvSpPr>
        <p:spPr bwMode="auto">
          <a:xfrm>
            <a:off x="7824788" y="4811713"/>
            <a:ext cx="995362" cy="365125"/>
          </a:xfrm>
          <a:prstGeom prst="rect">
            <a:avLst/>
          </a:prstGeom>
          <a:gradFill rotWithShape="1">
            <a:gsLst>
              <a:gs pos="0">
                <a:srgbClr val="6A7648"/>
              </a:gs>
              <a:gs pos="50000">
                <a:srgbClr val="E5FF9B"/>
              </a:gs>
              <a:gs pos="100000">
                <a:srgbClr val="6A7648"/>
              </a:gs>
            </a:gsLst>
            <a:lin ang="5400000" scaled="1"/>
          </a:gradFill>
          <a:ln w="19050" algn="ctr">
            <a:solidFill>
              <a:srgbClr val="669900"/>
            </a:solidFill>
            <a:miter lim="800000"/>
            <a:headEnd/>
            <a:tailEnd/>
          </a:ln>
        </p:spPr>
        <p:txBody>
          <a:bodyPr lIns="100792" tIns="50396" rIns="100792" bIns="50396" anchor="ctr">
            <a:spAutoFit/>
          </a:bodyPr>
          <a:lstStyle/>
          <a:p>
            <a:pPr algn="ctr" defTabSz="835025"/>
            <a:r>
              <a:rPr lang="fr-FR" sz="1600" b="1" dirty="0">
                <a:latin typeface="Arial" charset="0"/>
              </a:rPr>
              <a:t>Banque</a:t>
            </a:r>
          </a:p>
        </p:txBody>
      </p:sp>
      <p:sp>
        <p:nvSpPr>
          <p:cNvPr id="63503" name="Line 27"/>
          <p:cNvSpPr>
            <a:spLocks noChangeShapeType="1"/>
          </p:cNvSpPr>
          <p:nvPr/>
        </p:nvSpPr>
        <p:spPr bwMode="auto">
          <a:xfrm flipH="1" flipV="1">
            <a:off x="4222750" y="4437063"/>
            <a:ext cx="0" cy="576262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100800" tIns="50400" rIns="100800" bIns="50400">
            <a:spAutoFit/>
          </a:bodyPr>
          <a:lstStyle/>
          <a:p>
            <a:endParaRPr lang="fr-FR" dirty="0"/>
          </a:p>
        </p:txBody>
      </p:sp>
      <p:sp>
        <p:nvSpPr>
          <p:cNvPr id="63504" name="Line 28"/>
          <p:cNvSpPr>
            <a:spLocks noChangeShapeType="1"/>
          </p:cNvSpPr>
          <p:nvPr/>
        </p:nvSpPr>
        <p:spPr bwMode="auto">
          <a:xfrm>
            <a:off x="4222750" y="5013325"/>
            <a:ext cx="3517900" cy="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/>
            <a:tailEnd type="stealth" w="lg" len="lg"/>
          </a:ln>
        </p:spPr>
        <p:txBody>
          <a:bodyPr lIns="100145" tIns="50073" rIns="100145" bIns="50073"/>
          <a:lstStyle/>
          <a:p>
            <a:endParaRPr lang="fr-FR" dirty="0"/>
          </a:p>
        </p:txBody>
      </p:sp>
      <p:sp>
        <p:nvSpPr>
          <p:cNvPr id="63505" name="Text Box 29"/>
          <p:cNvSpPr txBox="1">
            <a:spLocks noChangeArrowheads="1"/>
          </p:cNvSpPr>
          <p:nvPr/>
        </p:nvSpPr>
        <p:spPr bwMode="auto">
          <a:xfrm>
            <a:off x="4691063" y="4724400"/>
            <a:ext cx="2112962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145" tIns="50073" rIns="100145" bIns="50073"/>
          <a:lstStyle/>
          <a:p>
            <a:pPr algn="ctr" defTabSz="835025" eaLnBrk="0" hangingPunct="0">
              <a:spcBef>
                <a:spcPct val="50000"/>
              </a:spcBef>
            </a:pPr>
            <a:r>
              <a:rPr lang="fr-FR" sz="1500" b="1" dirty="0"/>
              <a:t>remboursements</a:t>
            </a:r>
          </a:p>
        </p:txBody>
      </p:sp>
      <p:sp>
        <p:nvSpPr>
          <p:cNvPr id="63506" name="Rectangle 2"/>
          <p:cNvSpPr>
            <a:spLocks noChangeArrowheads="1"/>
          </p:cNvSpPr>
          <p:nvPr/>
        </p:nvSpPr>
        <p:spPr bwMode="auto">
          <a:xfrm>
            <a:off x="683444" y="346175"/>
            <a:ext cx="7416948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352" tIns="42419" rIns="86352" bIns="42419"/>
          <a:lstStyle/>
          <a:p>
            <a:pPr algn="ctr" defTabSz="727075"/>
            <a:r>
              <a:rPr lang="fr-FR" sz="28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La SPFPL : outil d’une transmission programmée</a:t>
            </a:r>
          </a:p>
        </p:txBody>
      </p:sp>
      <p:sp>
        <p:nvSpPr>
          <p:cNvPr id="63507" name="Line 4"/>
          <p:cNvSpPr>
            <a:spLocks noChangeShapeType="1"/>
          </p:cNvSpPr>
          <p:nvPr/>
        </p:nvSpPr>
        <p:spPr bwMode="auto">
          <a:xfrm>
            <a:off x="1624013" y="501650"/>
            <a:ext cx="5672137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4588" tIns="46464" rIns="94588" bIns="46464"/>
          <a:lstStyle/>
          <a:p>
            <a:endParaRPr lang="fr-FR" dirty="0"/>
          </a:p>
        </p:txBody>
      </p:sp>
      <p:sp>
        <p:nvSpPr>
          <p:cNvPr id="63508" name="Oval 4"/>
          <p:cNvSpPr>
            <a:spLocks noChangeArrowheads="1"/>
          </p:cNvSpPr>
          <p:nvPr/>
        </p:nvSpPr>
        <p:spPr bwMode="auto">
          <a:xfrm>
            <a:off x="6665913" y="3841750"/>
            <a:ext cx="685800" cy="685800"/>
          </a:xfrm>
          <a:prstGeom prst="ellipse">
            <a:avLst/>
          </a:prstGeom>
          <a:noFill/>
          <a:ln w="19050">
            <a:solidFill>
              <a:srgbClr val="808080"/>
            </a:solidFill>
            <a:round/>
            <a:headEnd/>
            <a:tailEnd type="none" w="lg" len="lg"/>
          </a:ln>
        </p:spPr>
        <p:txBody>
          <a:bodyPr wrap="none" lIns="91424" tIns="45713" rIns="91424" bIns="45713" anchor="ctr"/>
          <a:lstStyle/>
          <a:p>
            <a:pPr algn="ctr"/>
            <a:r>
              <a:rPr lang="fr-FR" sz="2800" b="1" dirty="0">
                <a:latin typeface="Arial" charset="0"/>
              </a:rPr>
              <a:t>B</a:t>
            </a:r>
          </a:p>
        </p:txBody>
      </p:sp>
      <p:sp>
        <p:nvSpPr>
          <p:cNvPr id="63509" name="Line 16"/>
          <p:cNvSpPr>
            <a:spLocks noChangeShapeType="1"/>
          </p:cNvSpPr>
          <p:nvPr/>
        </p:nvSpPr>
        <p:spPr bwMode="auto">
          <a:xfrm flipH="1" flipV="1">
            <a:off x="5773738" y="3862388"/>
            <a:ext cx="892175" cy="180975"/>
          </a:xfrm>
          <a:prstGeom prst="line">
            <a:avLst/>
          </a:prstGeom>
          <a:noFill/>
          <a:ln w="57150">
            <a:solidFill>
              <a:srgbClr val="808080"/>
            </a:solidFill>
            <a:round/>
            <a:headEnd/>
            <a:tailEnd type="stealth" w="lg" len="lg"/>
          </a:ln>
        </p:spPr>
        <p:txBody>
          <a:bodyPr wrap="none" lIns="100145" tIns="50073" rIns="100145" bIns="50073" anchor="ctr"/>
          <a:lstStyle/>
          <a:p>
            <a:endParaRPr lang="fr-FR" dirty="0"/>
          </a:p>
        </p:txBody>
      </p:sp>
      <p:sp>
        <p:nvSpPr>
          <p:cNvPr id="63510" name="Text Box 20"/>
          <p:cNvSpPr txBox="1">
            <a:spLocks noChangeArrowheads="1"/>
          </p:cNvSpPr>
          <p:nvPr/>
        </p:nvSpPr>
        <p:spPr bwMode="auto">
          <a:xfrm>
            <a:off x="5773738" y="4067175"/>
            <a:ext cx="1087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3" rIns="91424" bIns="45713">
            <a:spAutoFit/>
          </a:bodyPr>
          <a:lstStyle/>
          <a:p>
            <a:pPr algn="ctr"/>
            <a:r>
              <a:rPr lang="fr-FR" b="1" i="1" dirty="0">
                <a:solidFill>
                  <a:srgbClr val="5F5F5F"/>
                </a:solidFill>
                <a:latin typeface="Arial" charset="0"/>
              </a:rPr>
              <a:t> 25%</a:t>
            </a:r>
          </a:p>
        </p:txBody>
      </p:sp>
      <p:sp>
        <p:nvSpPr>
          <p:cNvPr id="63511" name="Oval 5"/>
          <p:cNvSpPr>
            <a:spLocks noChangeArrowheads="1"/>
          </p:cNvSpPr>
          <p:nvPr/>
        </p:nvSpPr>
        <p:spPr bwMode="auto">
          <a:xfrm>
            <a:off x="1189038" y="3862388"/>
            <a:ext cx="685800" cy="685800"/>
          </a:xfrm>
          <a:prstGeom prst="ellipse">
            <a:avLst/>
          </a:prstGeom>
          <a:noFill/>
          <a:ln w="19050">
            <a:solidFill>
              <a:srgbClr val="808080"/>
            </a:solidFill>
            <a:round/>
            <a:headEnd/>
            <a:tailEnd type="none" w="lg" len="lg"/>
          </a:ln>
        </p:spPr>
        <p:txBody>
          <a:bodyPr wrap="none" lIns="91424" tIns="45713" rIns="91424" bIns="45713" anchor="ctr"/>
          <a:lstStyle/>
          <a:p>
            <a:pPr algn="ctr"/>
            <a:r>
              <a:rPr lang="fr-FR" sz="2800" b="1" dirty="0">
                <a:latin typeface="Arial" charset="0"/>
              </a:rPr>
              <a:t>A</a:t>
            </a:r>
          </a:p>
        </p:txBody>
      </p:sp>
      <p:sp>
        <p:nvSpPr>
          <p:cNvPr id="63512" name="Line 17"/>
          <p:cNvSpPr>
            <a:spLocks noChangeShapeType="1"/>
          </p:cNvSpPr>
          <p:nvPr/>
        </p:nvSpPr>
        <p:spPr bwMode="auto">
          <a:xfrm flipV="1">
            <a:off x="1839913" y="3846513"/>
            <a:ext cx="1047750" cy="187325"/>
          </a:xfrm>
          <a:prstGeom prst="line">
            <a:avLst/>
          </a:prstGeom>
          <a:noFill/>
          <a:ln w="57150">
            <a:solidFill>
              <a:srgbClr val="808080"/>
            </a:solidFill>
            <a:round/>
            <a:headEnd/>
            <a:tailEnd type="stealth" w="lg" len="lg"/>
          </a:ln>
        </p:spPr>
        <p:txBody>
          <a:bodyPr wrap="none" lIns="100145" tIns="50073" rIns="100145" bIns="50073" anchor="ctr"/>
          <a:lstStyle/>
          <a:p>
            <a:endParaRPr lang="fr-FR" dirty="0"/>
          </a:p>
        </p:txBody>
      </p:sp>
      <p:sp>
        <p:nvSpPr>
          <p:cNvPr id="63513" name="Text Box 21"/>
          <p:cNvSpPr txBox="1">
            <a:spLocks noChangeArrowheads="1"/>
          </p:cNvSpPr>
          <p:nvPr/>
        </p:nvSpPr>
        <p:spPr bwMode="auto">
          <a:xfrm>
            <a:off x="1839913" y="4087813"/>
            <a:ext cx="839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3" rIns="91424" bIns="45713">
            <a:spAutoFit/>
          </a:bodyPr>
          <a:lstStyle/>
          <a:p>
            <a:pPr algn="ctr"/>
            <a:r>
              <a:rPr lang="fr-FR" b="1" i="1" dirty="0">
                <a:solidFill>
                  <a:srgbClr val="5F5F5F"/>
                </a:solidFill>
                <a:latin typeface="Arial" charset="0"/>
              </a:rPr>
              <a:t>25,1%</a:t>
            </a:r>
          </a:p>
        </p:txBody>
      </p:sp>
      <p:sp>
        <p:nvSpPr>
          <p:cNvPr id="37916" name="Oval 2"/>
          <p:cNvSpPr>
            <a:spLocks noChangeArrowheads="1"/>
          </p:cNvSpPr>
          <p:nvPr/>
        </p:nvSpPr>
        <p:spPr bwMode="auto">
          <a:xfrm>
            <a:off x="2887663" y="3073400"/>
            <a:ext cx="2867025" cy="1377950"/>
          </a:xfrm>
          <a:prstGeom prst="ellipse">
            <a:avLst/>
          </a:prstGeom>
          <a:gradFill rotWithShape="1">
            <a:gsLst>
              <a:gs pos="0">
                <a:srgbClr val="79A6FF"/>
              </a:gs>
              <a:gs pos="50000">
                <a:schemeClr val="bg1"/>
              </a:gs>
              <a:gs pos="100000">
                <a:srgbClr val="79A6FF"/>
              </a:gs>
            </a:gsLst>
            <a:lin ang="5400000" scaled="1"/>
          </a:gradFill>
          <a:ln w="19050" algn="ctr">
            <a:solidFill>
              <a:srgbClr val="6699FF"/>
            </a:solidFill>
            <a:round/>
            <a:headEnd/>
            <a:tailEnd type="none" w="lg" len="lg"/>
          </a:ln>
          <a:effectLst/>
        </p:spPr>
        <p:txBody>
          <a:bodyPr wrap="none" lIns="91432" tIns="45717" rIns="91432" bIns="45717" anchor="ctr"/>
          <a:lstStyle/>
          <a:p>
            <a:pPr algn="ctr" defTabSz="835025">
              <a:defRPr/>
            </a:pPr>
            <a:endParaRPr lang="fr-FR" sz="24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63515" name="Text Box 3"/>
          <p:cNvSpPr txBox="1">
            <a:spLocks noChangeArrowheads="1"/>
          </p:cNvSpPr>
          <p:nvPr/>
        </p:nvSpPr>
        <p:spPr bwMode="auto">
          <a:xfrm>
            <a:off x="3384550" y="3476625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3" rIns="91424" bIns="45713">
            <a:spAutoFit/>
          </a:bodyPr>
          <a:lstStyle/>
          <a:p>
            <a:pPr algn="ctr"/>
            <a:r>
              <a:rPr lang="fr-FR" sz="3200" b="1" dirty="0">
                <a:latin typeface="Arial" charset="0"/>
              </a:rPr>
              <a:t>SEL</a:t>
            </a:r>
            <a:r>
              <a:rPr lang="fr-FR" sz="2800" b="1" dirty="0">
                <a:latin typeface="Arial" charset="0"/>
              </a:rPr>
              <a:t> </a:t>
            </a:r>
          </a:p>
        </p:txBody>
      </p:sp>
      <p:sp>
        <p:nvSpPr>
          <p:cNvPr id="63516" name="Text Box 15"/>
          <p:cNvSpPr txBox="1">
            <a:spLocks noChangeArrowheads="1"/>
          </p:cNvSpPr>
          <p:nvPr/>
        </p:nvSpPr>
        <p:spPr bwMode="auto">
          <a:xfrm>
            <a:off x="3433763" y="1484313"/>
            <a:ext cx="16764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3" rIns="91424" bIns="45713">
            <a:spAutoFit/>
          </a:bodyPr>
          <a:lstStyle/>
          <a:p>
            <a:pPr algn="ctr" defTabSz="835025">
              <a:spcBef>
                <a:spcPct val="50000"/>
              </a:spcBef>
            </a:pPr>
            <a:r>
              <a:rPr lang="fr-FR" sz="2300" b="1" dirty="0">
                <a:latin typeface="Arial" charset="0"/>
              </a:rPr>
              <a:t>S.P.F.P.L.</a:t>
            </a:r>
          </a:p>
        </p:txBody>
      </p:sp>
    </p:spTree>
    <p:extLst>
      <p:ext uri="{BB962C8B-B14F-4D97-AF65-F5344CB8AC3E}">
        <p14:creationId xmlns:p14="http://schemas.microsoft.com/office/powerpoint/2010/main" val="226091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647327" y="188913"/>
            <a:ext cx="7885113" cy="576262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SEL et SPFPL chez les Huissiers de Justice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971" y="1124744"/>
            <a:ext cx="8137525" cy="5184576"/>
          </a:xfrm>
        </p:spPr>
        <p:txBody>
          <a:bodyPr/>
          <a:lstStyle/>
          <a:p>
            <a:pPr marL="541338" lvl="1" indent="-361950">
              <a:lnSpc>
                <a:spcPct val="95000"/>
              </a:lnSpc>
              <a:spcBef>
                <a:spcPct val="65000"/>
              </a:spcBef>
              <a:buClr>
                <a:srgbClr val="829703"/>
              </a:buClr>
            </a:pPr>
            <a:r>
              <a:rPr lang="fr-FR" sz="2400" dirty="0" smtClean="0"/>
              <a:t>Loi du 31/12/1990 + Décret du 31/12/1992</a:t>
            </a:r>
          </a:p>
          <a:p>
            <a:pPr marL="541338" lvl="1" indent="-361950">
              <a:lnSpc>
                <a:spcPct val="95000"/>
              </a:lnSpc>
              <a:spcBef>
                <a:spcPct val="65000"/>
              </a:spcBef>
              <a:buClr>
                <a:srgbClr val="829703"/>
              </a:buClr>
            </a:pPr>
            <a:r>
              <a:rPr lang="fr-FR" sz="2400" dirty="0" smtClean="0"/>
              <a:t>Décret limitant les comptes courants d’associés du 23/07/1992</a:t>
            </a:r>
          </a:p>
          <a:p>
            <a:pPr marL="541338" lvl="1" indent="-361950">
              <a:lnSpc>
                <a:spcPct val="95000"/>
              </a:lnSpc>
              <a:spcBef>
                <a:spcPct val="65000"/>
              </a:spcBef>
              <a:buClr>
                <a:srgbClr val="829703"/>
              </a:buClr>
            </a:pPr>
            <a:r>
              <a:rPr lang="fr-FR" sz="2400" dirty="0" smtClean="0"/>
              <a:t>Loi Murcef du 11/12/2001</a:t>
            </a:r>
          </a:p>
          <a:p>
            <a:pPr marL="541338" lvl="1" indent="-361950">
              <a:lnSpc>
                <a:spcPct val="95000"/>
              </a:lnSpc>
              <a:spcBef>
                <a:spcPct val="65000"/>
              </a:spcBef>
              <a:buClr>
                <a:srgbClr val="829703"/>
              </a:buClr>
            </a:pPr>
            <a:r>
              <a:rPr lang="fr-FR" sz="2400" dirty="0" smtClean="0"/>
              <a:t>Loi LME du 04/08/2008</a:t>
            </a:r>
          </a:p>
          <a:p>
            <a:pPr marL="541338" lvl="1" indent="-361950">
              <a:lnSpc>
                <a:spcPct val="95000"/>
              </a:lnSpc>
              <a:spcBef>
                <a:spcPct val="65000"/>
              </a:spcBef>
              <a:buClr>
                <a:srgbClr val="829703"/>
              </a:buClr>
            </a:pPr>
            <a:r>
              <a:rPr lang="fr-FR" sz="2400" dirty="0" smtClean="0"/>
              <a:t>Décret du 23/08/2004 : SPFPL d’Huissiers </a:t>
            </a:r>
          </a:p>
          <a:p>
            <a:pPr marL="541338" lvl="1" indent="-361950">
              <a:lnSpc>
                <a:spcPct val="95000"/>
              </a:lnSpc>
              <a:spcBef>
                <a:spcPct val="65000"/>
              </a:spcBef>
              <a:buClr>
                <a:srgbClr val="829703"/>
              </a:buClr>
            </a:pPr>
            <a:r>
              <a:rPr lang="fr-FR" sz="2400" dirty="0" smtClean="0"/>
              <a:t>Décret 19/03/2014 : SPFPL pluriprofessionnelles du Chiffre et du Droit </a:t>
            </a:r>
          </a:p>
          <a:p>
            <a:pPr marL="0" indent="0" algn="ctr">
              <a:lnSpc>
                <a:spcPct val="90000"/>
              </a:lnSpc>
              <a:spcBef>
                <a:spcPct val="70000"/>
              </a:spcBef>
              <a:buSzTx/>
              <a:buFont typeface="Wingdings" pitchFamily="2" charset="2"/>
              <a:buNone/>
            </a:pPr>
            <a:r>
              <a:rPr lang="fr-FR" sz="2400" u="sng" dirty="0" smtClean="0">
                <a:solidFill>
                  <a:srgbClr val="748703"/>
                </a:solidFill>
              </a:rPr>
              <a:t>Question récurrente</a:t>
            </a:r>
            <a:r>
              <a:rPr lang="fr-FR" sz="2400" dirty="0" smtClean="0">
                <a:solidFill>
                  <a:srgbClr val="748703"/>
                </a:solidFill>
              </a:rPr>
              <a:t> : quid de la patrimonialité de la clientèle </a:t>
            </a:r>
            <a:br>
              <a:rPr lang="fr-FR" sz="2400" dirty="0" smtClean="0">
                <a:solidFill>
                  <a:srgbClr val="748703"/>
                </a:solidFill>
              </a:rPr>
            </a:br>
            <a:r>
              <a:rPr lang="fr-FR" sz="2400" dirty="0" smtClean="0">
                <a:solidFill>
                  <a:srgbClr val="748703"/>
                </a:solidFill>
              </a:rPr>
              <a:t>			de l’officier ministériel exerçant en SEL ?</a:t>
            </a:r>
          </a:p>
        </p:txBody>
      </p:sp>
    </p:spTree>
    <p:extLst>
      <p:ext uri="{BB962C8B-B14F-4D97-AF65-F5344CB8AC3E}">
        <p14:creationId xmlns:p14="http://schemas.microsoft.com/office/powerpoint/2010/main" val="1816715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71475" y="-147638"/>
            <a:ext cx="9886950" cy="715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931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490066"/>
          </a:xfrm>
          <a:prstGeom prst="rect">
            <a:avLst/>
          </a:prstGeom>
        </p:spPr>
        <p:txBody>
          <a:bodyPr lIns="86359" tIns="42422" rIns="86359" bIns="42422" anchor="t">
            <a:noAutofit/>
          </a:bodyPr>
          <a:lstStyle/>
          <a:p>
            <a:pPr eaLnBrk="1" hangingPunct="1"/>
            <a:r>
              <a:rPr lang="fr-FR" sz="3200" dirty="0" smtClean="0">
                <a:solidFill>
                  <a:srgbClr val="0070C0"/>
                </a:solidFill>
                <a:cs typeface="Times New Roman" pitchFamily="18" charset="0"/>
              </a:rPr>
              <a:t>La SEL </a:t>
            </a:r>
          </a:p>
        </p:txBody>
      </p:sp>
      <p:sp>
        <p:nvSpPr>
          <p:cNvPr id="1639426" name="Rectangle 2"/>
          <p:cNvSpPr>
            <a:spLocks noGrp="1" noChangeArrowheads="1"/>
          </p:cNvSpPr>
          <p:nvPr>
            <p:ph idx="1"/>
          </p:nvPr>
        </p:nvSpPr>
        <p:spPr>
          <a:xfrm>
            <a:off x="539552" y="1484784"/>
            <a:ext cx="8568952" cy="4104456"/>
          </a:xfrm>
          <a:prstGeom prst="rect">
            <a:avLst/>
          </a:prstGeom>
        </p:spPr>
        <p:txBody>
          <a:bodyPr lIns="90473" tIns="44443" rIns="90473" bIns="44443"/>
          <a:lstStyle/>
          <a:p>
            <a:pPr marL="627063" lvl="1" indent="-447675" defTabSz="762000" eaLnBrk="1" hangingPunct="1">
              <a:spcBef>
                <a:spcPct val="125000"/>
              </a:spcBef>
              <a:buClr>
                <a:srgbClr val="829703"/>
              </a:buClr>
            </a:pPr>
            <a:r>
              <a:rPr lang="fr-FR" sz="2400" dirty="0" smtClean="0">
                <a:cs typeface="Times New Roman" pitchFamily="18" charset="0"/>
                <a:sym typeface="Symbol" pitchFamily="18" charset="2"/>
              </a:rPr>
              <a:t>C’est une société d’exercice, </a:t>
            </a:r>
            <a:r>
              <a:rPr lang="fr-FR" sz="2400" dirty="0" smtClean="0"/>
              <a:t>propriétaire du fonds libéral</a:t>
            </a:r>
            <a:r>
              <a:rPr lang="fr-FR" sz="2400" dirty="0" smtClean="0">
                <a:cs typeface="Times New Roman" pitchFamily="18" charset="0"/>
                <a:sym typeface="Symbol" pitchFamily="18" charset="2"/>
              </a:rPr>
              <a:t>,</a:t>
            </a:r>
          </a:p>
          <a:p>
            <a:pPr marL="627063" lvl="1" indent="-447675" defTabSz="762000" eaLnBrk="1" hangingPunct="1">
              <a:spcBef>
                <a:spcPct val="125000"/>
              </a:spcBef>
              <a:buClr>
                <a:srgbClr val="829703"/>
              </a:buClr>
            </a:pPr>
            <a:r>
              <a:rPr lang="fr-FR" sz="2400" dirty="0" smtClean="0">
                <a:cs typeface="Times New Roman" pitchFamily="18" charset="0"/>
                <a:sym typeface="Symbol" pitchFamily="18" charset="2"/>
              </a:rPr>
              <a:t>pouvant accueillir des associés extérieurs : huissiers, </a:t>
            </a:r>
            <a:r>
              <a:rPr lang="fr-FR" sz="2400" dirty="0" smtClean="0"/>
              <a:t>sociétés d’huissiers + anciens associés (10 ans) et ayants droit (5 ans)</a:t>
            </a:r>
            <a:br>
              <a:rPr lang="fr-FR" sz="2400" dirty="0" smtClean="0"/>
            </a:br>
            <a:r>
              <a:rPr lang="fr-FR" sz="2400" dirty="0" smtClean="0"/>
              <a:t>+ SPFPL pluriprofessionnelles</a:t>
            </a:r>
          </a:p>
          <a:p>
            <a:pPr marL="627063" lvl="1" indent="-447675" defTabSz="762000" eaLnBrk="1" hangingPunct="1">
              <a:spcBef>
                <a:spcPct val="125000"/>
              </a:spcBef>
              <a:buClr>
                <a:srgbClr val="829703"/>
              </a:buClr>
            </a:pPr>
            <a:r>
              <a:rPr lang="fr-FR" sz="2400" dirty="0" smtClean="0"/>
              <a:t>contrôlée par les associés en exercice, fût-ce via </a:t>
            </a:r>
            <a:br>
              <a:rPr lang="fr-FR" sz="2400" dirty="0" smtClean="0"/>
            </a:br>
            <a:r>
              <a:rPr lang="fr-FR" sz="2400" dirty="0" smtClean="0"/>
              <a:t>une société de participation financière (SPFPL)</a:t>
            </a:r>
          </a:p>
          <a:p>
            <a:pPr marL="627063" lvl="1" indent="-447675" defTabSz="762000" eaLnBrk="1" hangingPunct="1">
              <a:spcBef>
                <a:spcPct val="125000"/>
              </a:spcBef>
              <a:buClr>
                <a:srgbClr val="829703"/>
              </a:buClr>
            </a:pPr>
            <a:r>
              <a:rPr lang="fr-FR" sz="2400" dirty="0" smtClean="0">
                <a:cs typeface="Times New Roman" pitchFamily="18" charset="0"/>
                <a:sym typeface="Symbol" pitchFamily="18" charset="2"/>
              </a:rPr>
              <a:t>assujettie à </a:t>
            </a:r>
            <a:r>
              <a:rPr lang="fr-FR" sz="2400" dirty="0" smtClean="0"/>
              <a:t>l’impôt sur les sociétés</a:t>
            </a:r>
            <a:r>
              <a:rPr lang="fr-FR" sz="2400" dirty="0" smtClean="0">
                <a:cs typeface="Times New Roman" pitchFamily="18" charset="0"/>
                <a:sym typeface="Symbol" pitchFamily="18" charset="2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4698931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9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39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39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39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26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ChangeArrowheads="1"/>
          </p:cNvSpPr>
          <p:nvPr/>
        </p:nvSpPr>
        <p:spPr bwMode="auto">
          <a:xfrm>
            <a:off x="1581150" y="1011238"/>
            <a:ext cx="5918200" cy="793750"/>
          </a:xfrm>
          <a:prstGeom prst="rect">
            <a:avLst/>
          </a:prstGeom>
          <a:solidFill>
            <a:schemeClr val="bg1"/>
          </a:solidFill>
          <a:ln w="28575">
            <a:solidFill>
              <a:srgbClr val="669900"/>
            </a:solidFill>
            <a:miter lim="800000"/>
            <a:headEnd/>
            <a:tailEnd/>
          </a:ln>
        </p:spPr>
        <p:txBody>
          <a:bodyPr wrap="none" lIns="91432" tIns="45717" rIns="91432" bIns="45717" anchor="ctr"/>
          <a:lstStyle/>
          <a:p>
            <a:pPr algn="ctr" eaLnBrk="0" hangingPunct="0"/>
            <a:endParaRPr lang="fr-FR" sz="2400" dirty="0">
              <a:solidFill>
                <a:schemeClr val="accent1">
                  <a:lumMod val="75000"/>
                </a:schemeClr>
              </a:solidFill>
              <a:latin typeface="AvantGarde Bold"/>
            </a:endParaRPr>
          </a:p>
        </p:txBody>
      </p:sp>
      <p:sp>
        <p:nvSpPr>
          <p:cNvPr id="1571843" name="Rectangle 3"/>
          <p:cNvSpPr>
            <a:spLocks noChangeArrowheads="1"/>
          </p:cNvSpPr>
          <p:nvPr/>
        </p:nvSpPr>
        <p:spPr bwMode="auto">
          <a:xfrm>
            <a:off x="1625600" y="1082675"/>
            <a:ext cx="5684838" cy="61753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86359" tIns="42422" rIns="86359" bIns="42422" anchor="ctr"/>
          <a:lstStyle/>
          <a:p>
            <a:pPr algn="ctr" defTabSz="727075" eaLnBrk="0" hangingPunct="0">
              <a:defRPr/>
            </a:pPr>
            <a:r>
              <a:rPr lang="fr-FR" sz="23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Chiffre d ’Affaires encaissé par la société</a:t>
            </a:r>
          </a:p>
          <a:p>
            <a:pPr algn="ctr" defTabSz="727075" eaLnBrk="0" hangingPunct="0">
              <a:defRPr/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HONORAIRES </a:t>
            </a:r>
            <a:r>
              <a:rPr lang="fr-FR" sz="19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 + 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HONORAIRES </a:t>
            </a:r>
            <a:r>
              <a:rPr lang="fr-FR" sz="19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B</a:t>
            </a:r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2776538" y="2238375"/>
            <a:ext cx="3387725" cy="1298575"/>
          </a:xfrm>
          <a:prstGeom prst="rect">
            <a:avLst/>
          </a:prstGeom>
          <a:solidFill>
            <a:schemeClr val="bg1"/>
          </a:solidFill>
          <a:ln w="28575">
            <a:solidFill>
              <a:srgbClr val="669900"/>
            </a:solidFill>
            <a:miter lim="800000"/>
            <a:headEnd/>
            <a:tailEnd/>
          </a:ln>
        </p:spPr>
        <p:txBody>
          <a:bodyPr wrap="none" lIns="86351" tIns="42417" rIns="86351" bIns="42417" anchor="ctr"/>
          <a:lstStyle/>
          <a:p>
            <a:pPr defTabSz="727075" eaLnBrk="0" hangingPunct="0"/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Frais Généraux réglés</a:t>
            </a:r>
          </a:p>
          <a:p>
            <a:pPr defTabSz="727075" eaLnBrk="0" hangingPunct="0">
              <a:lnSpc>
                <a:spcPct val="90000"/>
              </a:lnSpc>
              <a:buFontTx/>
              <a:buChar char="•"/>
            </a:pPr>
            <a:r>
              <a:rPr lang="fr-FR" sz="17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personnel</a:t>
            </a:r>
          </a:p>
          <a:p>
            <a:pPr defTabSz="727075" eaLnBrk="0" hangingPunct="0">
              <a:lnSpc>
                <a:spcPct val="90000"/>
              </a:lnSpc>
              <a:buFontTx/>
              <a:buChar char="•"/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loyers</a:t>
            </a:r>
          </a:p>
          <a:p>
            <a:pPr defTabSz="727075" eaLnBrk="0" hangingPunct="0">
              <a:lnSpc>
                <a:spcPct val="90000"/>
              </a:lnSpc>
              <a:buFontTx/>
              <a:buChar char="•"/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matériel</a:t>
            </a:r>
          </a:p>
          <a:p>
            <a:pPr defTabSz="727075" eaLnBrk="0" hangingPunct="0">
              <a:lnSpc>
                <a:spcPct val="90000"/>
              </a:lnSpc>
              <a:buFontTx/>
              <a:buChar char="•"/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intérêts d’emprunts</a:t>
            </a:r>
          </a:p>
        </p:txBody>
      </p:sp>
      <p:sp>
        <p:nvSpPr>
          <p:cNvPr id="1571845" name="Rectangle 5"/>
          <p:cNvSpPr>
            <a:spLocks noChangeArrowheads="1"/>
          </p:cNvSpPr>
          <p:nvPr/>
        </p:nvSpPr>
        <p:spPr bwMode="auto">
          <a:xfrm>
            <a:off x="2776538" y="3898900"/>
            <a:ext cx="3454400" cy="576263"/>
          </a:xfrm>
          <a:prstGeom prst="rect">
            <a:avLst/>
          </a:prstGeom>
          <a:solidFill>
            <a:schemeClr val="bg1"/>
          </a:solidFill>
          <a:ln w="28575">
            <a:solidFill>
              <a:srgbClr val="669900"/>
            </a:solidFill>
            <a:miter lim="800000"/>
            <a:headEnd/>
            <a:tailEnd/>
          </a:ln>
          <a:effectLst/>
        </p:spPr>
        <p:txBody>
          <a:bodyPr wrap="none" lIns="87258" tIns="43629" rIns="87258" bIns="43629" anchor="ctr"/>
          <a:lstStyle/>
          <a:p>
            <a:pPr algn="ctr" defTabSz="873125" eaLnBrk="0" hangingPunct="0">
              <a:defRPr/>
            </a:pPr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BENEFICE</a:t>
            </a:r>
          </a:p>
        </p:txBody>
      </p:sp>
      <p:sp>
        <p:nvSpPr>
          <p:cNvPr id="45061" name="Rectangle 6"/>
          <p:cNvSpPr>
            <a:spLocks noChangeArrowheads="1"/>
          </p:cNvSpPr>
          <p:nvPr/>
        </p:nvSpPr>
        <p:spPr bwMode="auto">
          <a:xfrm>
            <a:off x="4876800" y="5063133"/>
            <a:ext cx="3657600" cy="431800"/>
          </a:xfrm>
          <a:prstGeom prst="rect">
            <a:avLst/>
          </a:prstGeom>
          <a:solidFill>
            <a:schemeClr val="bg1"/>
          </a:solidFill>
          <a:ln w="28575">
            <a:solidFill>
              <a:srgbClr val="669900"/>
            </a:solidFill>
            <a:miter lim="800000"/>
            <a:headEnd/>
            <a:tailEnd/>
          </a:ln>
        </p:spPr>
        <p:txBody>
          <a:bodyPr wrap="none" lIns="87258" tIns="43629" rIns="87258" bIns="43629" anchor="ctr"/>
          <a:lstStyle/>
          <a:p>
            <a:pPr algn="ctr" defTabSz="873125" eaLnBrk="0" hangingPunct="0"/>
            <a:r>
              <a:rPr lang="fr-FR" sz="17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Remboursement capital emprunts</a:t>
            </a:r>
            <a:endParaRPr lang="fr-FR" sz="1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062" name="Rectangle 7"/>
          <p:cNvSpPr>
            <a:spLocks noChangeArrowheads="1"/>
          </p:cNvSpPr>
          <p:nvPr/>
        </p:nvSpPr>
        <p:spPr bwMode="auto">
          <a:xfrm>
            <a:off x="474663" y="3970338"/>
            <a:ext cx="1752600" cy="727075"/>
          </a:xfrm>
          <a:prstGeom prst="rect">
            <a:avLst/>
          </a:prstGeom>
          <a:solidFill>
            <a:schemeClr val="bg1"/>
          </a:solidFill>
          <a:ln w="28575">
            <a:solidFill>
              <a:srgbClr val="669900"/>
            </a:solidFill>
            <a:miter lim="800000"/>
            <a:headEnd/>
            <a:tailEnd/>
          </a:ln>
        </p:spPr>
        <p:txBody>
          <a:bodyPr wrap="none" lIns="87258" tIns="43629" rIns="87258" bIns="43629" anchor="ctr"/>
          <a:lstStyle/>
          <a:p>
            <a:pPr algn="ctr" defTabSz="873125" eaLnBrk="0" hangingPunct="0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Charges Sociales </a:t>
            </a:r>
          </a:p>
          <a:p>
            <a:pPr algn="ctr" defTabSz="873125" eaLnBrk="0" hangingPunct="0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Impôt sur Revenu</a:t>
            </a:r>
          </a:p>
        </p:txBody>
      </p:sp>
      <p:sp>
        <p:nvSpPr>
          <p:cNvPr id="45063" name="Rectangle 8"/>
          <p:cNvSpPr>
            <a:spLocks noChangeArrowheads="1"/>
          </p:cNvSpPr>
          <p:nvPr/>
        </p:nvSpPr>
        <p:spPr bwMode="auto">
          <a:xfrm>
            <a:off x="496888" y="5063133"/>
            <a:ext cx="3589337" cy="431800"/>
          </a:xfrm>
          <a:prstGeom prst="rect">
            <a:avLst/>
          </a:prstGeom>
          <a:solidFill>
            <a:schemeClr val="bg1"/>
          </a:solidFill>
          <a:ln w="28575">
            <a:solidFill>
              <a:srgbClr val="669900"/>
            </a:solidFill>
            <a:miter lim="800000"/>
            <a:headEnd/>
            <a:tailEnd/>
          </a:ln>
        </p:spPr>
        <p:txBody>
          <a:bodyPr wrap="none" lIns="87258" tIns="43629" rIns="87258" bIns="43629" anchor="ctr"/>
          <a:lstStyle/>
          <a:p>
            <a:pPr algn="ctr" defTabSz="873125" eaLnBrk="0" hangingPunct="0"/>
            <a:r>
              <a:rPr lang="fr-FR" sz="17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Remboursement capital emprunts</a:t>
            </a:r>
            <a:endParaRPr lang="fr-FR" sz="1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064" name="Rectangle 9"/>
          <p:cNvSpPr>
            <a:spLocks noChangeArrowheads="1"/>
          </p:cNvSpPr>
          <p:nvPr/>
        </p:nvSpPr>
        <p:spPr bwMode="auto">
          <a:xfrm>
            <a:off x="508000" y="5877594"/>
            <a:ext cx="3589338" cy="381000"/>
          </a:xfrm>
          <a:prstGeom prst="rect">
            <a:avLst/>
          </a:prstGeom>
          <a:solidFill>
            <a:schemeClr val="bg1"/>
          </a:solidFill>
          <a:ln w="28575">
            <a:solidFill>
              <a:srgbClr val="669900"/>
            </a:solidFill>
            <a:miter lim="800000"/>
            <a:headEnd/>
            <a:tailEnd/>
          </a:ln>
        </p:spPr>
        <p:txBody>
          <a:bodyPr wrap="none" lIns="87258" tIns="43629" rIns="87258" bIns="43629" anchor="ctr"/>
          <a:lstStyle/>
          <a:p>
            <a:pPr algn="ctr" defTabSz="873125" eaLnBrk="0" hangingPunct="0"/>
            <a:r>
              <a:rPr lang="fr-FR" sz="17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DISPONIBLE ASSOCIE A</a:t>
            </a:r>
            <a:endParaRPr lang="fr-FR" sz="1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065" name="Rectangle 10"/>
          <p:cNvSpPr>
            <a:spLocks noChangeArrowheads="1"/>
          </p:cNvSpPr>
          <p:nvPr/>
        </p:nvSpPr>
        <p:spPr bwMode="auto">
          <a:xfrm>
            <a:off x="4927600" y="5877594"/>
            <a:ext cx="3606800" cy="361950"/>
          </a:xfrm>
          <a:prstGeom prst="rect">
            <a:avLst/>
          </a:prstGeom>
          <a:solidFill>
            <a:schemeClr val="bg1"/>
          </a:solidFill>
          <a:ln w="28575">
            <a:solidFill>
              <a:srgbClr val="669900"/>
            </a:solidFill>
            <a:miter lim="800000"/>
            <a:headEnd/>
            <a:tailEnd/>
          </a:ln>
        </p:spPr>
        <p:txBody>
          <a:bodyPr wrap="none" lIns="87258" tIns="43629" rIns="87258" bIns="43629" anchor="ctr"/>
          <a:lstStyle/>
          <a:p>
            <a:pPr algn="ctr" defTabSz="873125" eaLnBrk="0" hangingPunct="0"/>
            <a:r>
              <a:rPr lang="fr-FR" sz="17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DISPONIBLE ASSOCIE B</a:t>
            </a:r>
            <a:endParaRPr lang="fr-FR" sz="1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066" name="Line 11"/>
          <p:cNvSpPr>
            <a:spLocks noChangeShapeType="1"/>
          </p:cNvSpPr>
          <p:nvPr/>
        </p:nvSpPr>
        <p:spPr bwMode="auto">
          <a:xfrm>
            <a:off x="4470400" y="1804988"/>
            <a:ext cx="0" cy="433387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none" w="sm" len="sm"/>
            <a:tailEnd type="triangle" w="med" len="sm"/>
          </a:ln>
        </p:spPr>
        <p:txBody>
          <a:bodyPr/>
          <a:lstStyle/>
          <a:p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067" name="Line 12"/>
          <p:cNvSpPr>
            <a:spLocks noChangeShapeType="1"/>
          </p:cNvSpPr>
          <p:nvPr/>
        </p:nvSpPr>
        <p:spPr bwMode="auto">
          <a:xfrm>
            <a:off x="4402138" y="3536950"/>
            <a:ext cx="0" cy="3619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none" w="sm" len="sm"/>
            <a:tailEnd type="triangle" w="med" len="sm"/>
          </a:ln>
        </p:spPr>
        <p:txBody>
          <a:bodyPr/>
          <a:lstStyle/>
          <a:p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068" name="Line 13"/>
          <p:cNvSpPr>
            <a:spLocks noChangeShapeType="1"/>
          </p:cNvSpPr>
          <p:nvPr/>
        </p:nvSpPr>
        <p:spPr bwMode="auto">
          <a:xfrm>
            <a:off x="6230938" y="4186238"/>
            <a:ext cx="550862" cy="30956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none" w="sm" len="sm"/>
            <a:tailEnd type="triangle" w="med" len="sm"/>
          </a:ln>
        </p:spPr>
        <p:txBody>
          <a:bodyPr/>
          <a:lstStyle/>
          <a:p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069" name="Line 14"/>
          <p:cNvSpPr>
            <a:spLocks noChangeShapeType="1"/>
          </p:cNvSpPr>
          <p:nvPr/>
        </p:nvSpPr>
        <p:spPr bwMode="auto">
          <a:xfrm flipH="1">
            <a:off x="2286000" y="4186238"/>
            <a:ext cx="490538" cy="23336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none" w="sm" len="sm"/>
            <a:tailEnd type="triangle" w="med" len="sm"/>
          </a:ln>
        </p:spPr>
        <p:txBody>
          <a:bodyPr/>
          <a:lstStyle/>
          <a:p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070" name="Line 15"/>
          <p:cNvSpPr>
            <a:spLocks noChangeShapeType="1"/>
          </p:cNvSpPr>
          <p:nvPr/>
        </p:nvSpPr>
        <p:spPr bwMode="auto">
          <a:xfrm>
            <a:off x="7789863" y="4764088"/>
            <a:ext cx="0" cy="2889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sm"/>
          </a:ln>
        </p:spPr>
        <p:txBody>
          <a:bodyPr/>
          <a:lstStyle/>
          <a:p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071" name="Line 16"/>
          <p:cNvSpPr>
            <a:spLocks noChangeShapeType="1"/>
          </p:cNvSpPr>
          <p:nvPr/>
        </p:nvSpPr>
        <p:spPr bwMode="auto">
          <a:xfrm flipH="1">
            <a:off x="1219200" y="4729163"/>
            <a:ext cx="0" cy="287337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sm"/>
          </a:ln>
        </p:spPr>
        <p:txBody>
          <a:bodyPr/>
          <a:lstStyle/>
          <a:p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072" name="Line 17"/>
          <p:cNvSpPr>
            <a:spLocks noChangeShapeType="1"/>
          </p:cNvSpPr>
          <p:nvPr/>
        </p:nvSpPr>
        <p:spPr bwMode="auto">
          <a:xfrm>
            <a:off x="1219200" y="5517232"/>
            <a:ext cx="609600" cy="2889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sm"/>
          </a:ln>
        </p:spPr>
        <p:txBody>
          <a:bodyPr/>
          <a:lstStyle/>
          <a:p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073" name="Line 18"/>
          <p:cNvSpPr>
            <a:spLocks noChangeShapeType="1"/>
          </p:cNvSpPr>
          <p:nvPr/>
        </p:nvSpPr>
        <p:spPr bwMode="auto">
          <a:xfrm flipH="1">
            <a:off x="7043738" y="5517232"/>
            <a:ext cx="812800" cy="2889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sm"/>
          </a:ln>
        </p:spPr>
        <p:txBody>
          <a:bodyPr/>
          <a:lstStyle/>
          <a:p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074" name="Rectangle 19"/>
          <p:cNvSpPr>
            <a:spLocks noChangeArrowheads="1"/>
          </p:cNvSpPr>
          <p:nvPr/>
        </p:nvSpPr>
        <p:spPr bwMode="auto">
          <a:xfrm>
            <a:off x="6781800" y="3970338"/>
            <a:ext cx="1752600" cy="801687"/>
          </a:xfrm>
          <a:prstGeom prst="rect">
            <a:avLst/>
          </a:prstGeom>
          <a:solidFill>
            <a:schemeClr val="bg1"/>
          </a:solidFill>
          <a:ln w="28575">
            <a:solidFill>
              <a:srgbClr val="669900"/>
            </a:solidFill>
            <a:miter lim="800000"/>
            <a:headEnd/>
            <a:tailEnd/>
          </a:ln>
        </p:spPr>
        <p:txBody>
          <a:bodyPr wrap="none" lIns="87258" tIns="43629" rIns="87258" bIns="43629" anchor="ctr"/>
          <a:lstStyle/>
          <a:p>
            <a:pPr algn="ctr" defTabSz="873125" eaLnBrk="0" hangingPunct="0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Charges Sociales </a:t>
            </a:r>
          </a:p>
          <a:p>
            <a:pPr algn="ctr" defTabSz="873125" eaLnBrk="0" hangingPunct="0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Impôt sur Revenu</a:t>
            </a:r>
          </a:p>
        </p:txBody>
      </p:sp>
      <p:sp>
        <p:nvSpPr>
          <p:cNvPr id="45075" name="Rectangle 20"/>
          <p:cNvSpPr>
            <a:spLocks noChangeArrowheads="1"/>
          </p:cNvSpPr>
          <p:nvPr/>
        </p:nvSpPr>
        <p:spPr bwMode="auto">
          <a:xfrm>
            <a:off x="1201117" y="234479"/>
            <a:ext cx="6899275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480" tIns="44447" rIns="90480" bIns="44447"/>
          <a:lstStyle/>
          <a:p>
            <a:pPr algn="ctr" defTabSz="1001713">
              <a:lnSpc>
                <a:spcPct val="90000"/>
              </a:lnSpc>
            </a:pPr>
            <a:r>
              <a:rPr lang="fr-FR" sz="3000" b="1" dirty="0">
                <a:solidFill>
                  <a:srgbClr val="0070C0"/>
                </a:solidFill>
                <a:latin typeface="+mj-lt"/>
              </a:rPr>
              <a:t>La société d’exercice à l’I.R. - Type SCP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348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Line 2"/>
          <p:cNvSpPr>
            <a:spLocks noChangeShapeType="1"/>
          </p:cNvSpPr>
          <p:nvPr/>
        </p:nvSpPr>
        <p:spPr bwMode="auto">
          <a:xfrm>
            <a:off x="8001000" y="4038600"/>
            <a:ext cx="0" cy="9144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sm"/>
          </a:ln>
        </p:spPr>
        <p:txBody>
          <a:bodyPr wrap="none" anchor="ctr"/>
          <a:lstStyle/>
          <a:p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082" name="Line 3"/>
          <p:cNvSpPr>
            <a:spLocks noChangeShapeType="1"/>
          </p:cNvSpPr>
          <p:nvPr/>
        </p:nvSpPr>
        <p:spPr bwMode="auto">
          <a:xfrm>
            <a:off x="990600" y="4038600"/>
            <a:ext cx="0" cy="9144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sm"/>
          </a:ln>
        </p:spPr>
        <p:txBody>
          <a:bodyPr wrap="none" anchor="ctr"/>
          <a:lstStyle/>
          <a:p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083" name="Line 4"/>
          <p:cNvSpPr>
            <a:spLocks noChangeShapeType="1"/>
          </p:cNvSpPr>
          <p:nvPr/>
        </p:nvSpPr>
        <p:spPr bwMode="auto">
          <a:xfrm>
            <a:off x="3429000" y="4648200"/>
            <a:ext cx="0" cy="3048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sm"/>
          </a:ln>
        </p:spPr>
        <p:txBody>
          <a:bodyPr wrap="none" anchor="ctr"/>
          <a:lstStyle/>
          <a:p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084" name="Line 5"/>
          <p:cNvSpPr>
            <a:spLocks noChangeShapeType="1"/>
          </p:cNvSpPr>
          <p:nvPr/>
        </p:nvSpPr>
        <p:spPr bwMode="auto">
          <a:xfrm>
            <a:off x="5638800" y="4648200"/>
            <a:ext cx="0" cy="3048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sm"/>
          </a:ln>
        </p:spPr>
        <p:txBody>
          <a:bodyPr wrap="none" anchor="ctr"/>
          <a:lstStyle/>
          <a:p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085" name="Line 6"/>
          <p:cNvSpPr>
            <a:spLocks noChangeShapeType="1"/>
          </p:cNvSpPr>
          <p:nvPr/>
        </p:nvSpPr>
        <p:spPr bwMode="auto">
          <a:xfrm flipH="1">
            <a:off x="4605338" y="3248025"/>
            <a:ext cx="0" cy="3619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sm"/>
          </a:ln>
        </p:spPr>
        <p:txBody>
          <a:bodyPr wrap="none" anchor="ctr"/>
          <a:lstStyle/>
          <a:p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086" name="Rectangle 7"/>
          <p:cNvSpPr>
            <a:spLocks noChangeArrowheads="1"/>
          </p:cNvSpPr>
          <p:nvPr/>
        </p:nvSpPr>
        <p:spPr bwMode="auto">
          <a:xfrm>
            <a:off x="11113" y="0"/>
            <a:ext cx="8429625" cy="5080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lIns="86316" tIns="42399" rIns="86316" bIns="42399"/>
          <a:lstStyle/>
          <a:p>
            <a:pPr algn="ctr" defTabSz="1038225">
              <a:lnSpc>
                <a:spcPct val="120000"/>
              </a:lnSpc>
            </a:pPr>
            <a:r>
              <a:rPr lang="fr-FR" sz="2700" b="1" dirty="0">
                <a:solidFill>
                  <a:srgbClr val="000066"/>
                </a:solidFill>
                <a:latin typeface="Arial Black" pitchFamily="34" charset="0"/>
              </a:rPr>
              <a:t/>
            </a:r>
            <a:br>
              <a:rPr lang="fr-FR" sz="2700" b="1" dirty="0">
                <a:solidFill>
                  <a:srgbClr val="000066"/>
                </a:solidFill>
                <a:latin typeface="Arial Black" pitchFamily="34" charset="0"/>
              </a:rPr>
            </a:br>
            <a:endParaRPr lang="fr-FR" sz="2700" b="1" dirty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46087" name="Rectangle 8"/>
          <p:cNvSpPr>
            <a:spLocks noChangeArrowheads="1"/>
          </p:cNvSpPr>
          <p:nvPr/>
        </p:nvSpPr>
        <p:spPr bwMode="auto">
          <a:xfrm>
            <a:off x="2776538" y="2895600"/>
            <a:ext cx="3522662" cy="381000"/>
          </a:xfrm>
          <a:prstGeom prst="rect">
            <a:avLst/>
          </a:prstGeom>
          <a:solidFill>
            <a:schemeClr val="bg1"/>
          </a:solidFill>
          <a:ln w="28575">
            <a:solidFill>
              <a:srgbClr val="669900"/>
            </a:solidFill>
            <a:miter lim="800000"/>
            <a:headEnd/>
            <a:tailEnd/>
          </a:ln>
        </p:spPr>
        <p:txBody>
          <a:bodyPr wrap="none" lIns="87223" tIns="43610" rIns="87223" bIns="43610" anchor="ctr"/>
          <a:lstStyle/>
          <a:p>
            <a:pPr algn="ctr" defTabSz="873125" eaLnBrk="0" hangingPunct="0"/>
            <a:r>
              <a:rPr lang="fr-FR" sz="17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I.S.  15 % ou 33,33 % </a:t>
            </a:r>
            <a:endParaRPr lang="fr-FR" sz="1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088" name="Rectangle 9"/>
          <p:cNvSpPr>
            <a:spLocks noChangeArrowheads="1"/>
          </p:cNvSpPr>
          <p:nvPr/>
        </p:nvSpPr>
        <p:spPr bwMode="auto">
          <a:xfrm>
            <a:off x="457200" y="3657600"/>
            <a:ext cx="1143000" cy="417513"/>
          </a:xfrm>
          <a:prstGeom prst="rect">
            <a:avLst/>
          </a:prstGeom>
          <a:solidFill>
            <a:schemeClr val="bg1"/>
          </a:solidFill>
          <a:ln w="28575">
            <a:solidFill>
              <a:srgbClr val="669900"/>
            </a:solidFill>
            <a:miter lim="800000"/>
            <a:headEnd/>
            <a:tailEnd/>
          </a:ln>
        </p:spPr>
        <p:txBody>
          <a:bodyPr wrap="none" lIns="87223" tIns="43610" rIns="87223" bIns="43610" anchor="ctr"/>
          <a:lstStyle/>
          <a:p>
            <a:pPr algn="ctr" defTabSz="873125" eaLnBrk="0" hangingPunct="0"/>
            <a:r>
              <a:rPr lang="fr-FR" sz="19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C.S.</a:t>
            </a:r>
          </a:p>
        </p:txBody>
      </p:sp>
      <p:sp>
        <p:nvSpPr>
          <p:cNvPr id="46089" name="Line 10"/>
          <p:cNvSpPr>
            <a:spLocks noChangeShapeType="1"/>
          </p:cNvSpPr>
          <p:nvPr/>
        </p:nvSpPr>
        <p:spPr bwMode="auto">
          <a:xfrm flipV="1">
            <a:off x="990600" y="2057400"/>
            <a:ext cx="1905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090" name="Rectangle 11"/>
          <p:cNvSpPr>
            <a:spLocks noChangeArrowheads="1"/>
          </p:cNvSpPr>
          <p:nvPr/>
        </p:nvSpPr>
        <p:spPr bwMode="auto">
          <a:xfrm>
            <a:off x="2667000" y="4964113"/>
            <a:ext cx="1527175" cy="585787"/>
          </a:xfrm>
          <a:prstGeom prst="rect">
            <a:avLst/>
          </a:prstGeom>
          <a:solidFill>
            <a:schemeClr val="bg1"/>
          </a:solidFill>
          <a:ln w="28575">
            <a:solidFill>
              <a:srgbClr val="669900"/>
            </a:solidFill>
            <a:miter lim="800000"/>
            <a:headEnd/>
            <a:tailEnd/>
          </a:ln>
        </p:spPr>
        <p:txBody>
          <a:bodyPr wrap="none" lIns="87223" tIns="43610" rIns="87223" bIns="43610" anchor="ctr"/>
          <a:lstStyle/>
          <a:p>
            <a:pPr algn="ctr" defTabSz="873125" eaLnBrk="0" hangingPunct="0">
              <a:spcBef>
                <a:spcPct val="55000"/>
              </a:spcBef>
            </a:pPr>
            <a:r>
              <a:rPr lang="fr-FR" sz="17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Dividendes</a:t>
            </a:r>
          </a:p>
        </p:txBody>
      </p:sp>
      <p:sp>
        <p:nvSpPr>
          <p:cNvPr id="46091" name="Line 12"/>
          <p:cNvSpPr>
            <a:spLocks noChangeShapeType="1"/>
          </p:cNvSpPr>
          <p:nvPr/>
        </p:nvSpPr>
        <p:spPr bwMode="auto">
          <a:xfrm>
            <a:off x="990600" y="5562601"/>
            <a:ext cx="701675" cy="38668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sm"/>
          </a:ln>
        </p:spPr>
        <p:txBody>
          <a:bodyPr wrap="none" anchor="ctr"/>
          <a:lstStyle/>
          <a:p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092" name="Line 13"/>
          <p:cNvSpPr>
            <a:spLocks noChangeShapeType="1"/>
          </p:cNvSpPr>
          <p:nvPr/>
        </p:nvSpPr>
        <p:spPr bwMode="auto">
          <a:xfrm flipH="1">
            <a:off x="7235824" y="5562600"/>
            <a:ext cx="765175" cy="386681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sm"/>
          </a:ln>
        </p:spPr>
        <p:txBody>
          <a:bodyPr wrap="none" anchor="ctr"/>
          <a:lstStyle/>
          <a:p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093" name="Rectangle 14"/>
          <p:cNvSpPr>
            <a:spLocks noChangeArrowheads="1"/>
          </p:cNvSpPr>
          <p:nvPr/>
        </p:nvSpPr>
        <p:spPr bwMode="auto">
          <a:xfrm>
            <a:off x="4833938" y="4975225"/>
            <a:ext cx="1665287" cy="587375"/>
          </a:xfrm>
          <a:prstGeom prst="rect">
            <a:avLst/>
          </a:prstGeom>
          <a:solidFill>
            <a:schemeClr val="bg1"/>
          </a:solidFill>
          <a:ln w="28575">
            <a:solidFill>
              <a:srgbClr val="669900"/>
            </a:solidFill>
            <a:miter lim="800000"/>
            <a:headEnd/>
            <a:tailEnd/>
          </a:ln>
        </p:spPr>
        <p:txBody>
          <a:bodyPr wrap="none" lIns="87223" tIns="43610" rIns="87223" bIns="43610" anchor="ctr"/>
          <a:lstStyle/>
          <a:p>
            <a:pPr algn="ctr" defTabSz="873125" eaLnBrk="0" hangingPunct="0"/>
            <a:r>
              <a:rPr lang="fr-FR" sz="17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Dividendes</a:t>
            </a:r>
          </a:p>
        </p:txBody>
      </p:sp>
      <p:sp>
        <p:nvSpPr>
          <p:cNvPr id="46094" name="Line 15"/>
          <p:cNvSpPr>
            <a:spLocks noChangeShapeType="1"/>
          </p:cNvSpPr>
          <p:nvPr/>
        </p:nvSpPr>
        <p:spPr bwMode="auto">
          <a:xfrm>
            <a:off x="4605338" y="2527300"/>
            <a:ext cx="0" cy="360363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sm"/>
          </a:ln>
        </p:spPr>
        <p:txBody>
          <a:bodyPr wrap="none" anchor="ctr"/>
          <a:lstStyle/>
          <a:p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095" name="Line 16"/>
          <p:cNvSpPr>
            <a:spLocks noChangeShapeType="1"/>
          </p:cNvSpPr>
          <p:nvPr/>
        </p:nvSpPr>
        <p:spPr bwMode="auto">
          <a:xfrm>
            <a:off x="7993063" y="2005013"/>
            <a:ext cx="7937" cy="163671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sm"/>
          </a:ln>
        </p:spPr>
        <p:txBody>
          <a:bodyPr wrap="none" anchor="ctr"/>
          <a:lstStyle/>
          <a:p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096" name="Line 17"/>
          <p:cNvSpPr>
            <a:spLocks noChangeShapeType="1"/>
          </p:cNvSpPr>
          <p:nvPr/>
        </p:nvSpPr>
        <p:spPr bwMode="auto">
          <a:xfrm>
            <a:off x="990600" y="2039938"/>
            <a:ext cx="0" cy="159861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sm"/>
          </a:ln>
        </p:spPr>
        <p:txBody>
          <a:bodyPr wrap="none" anchor="ctr"/>
          <a:lstStyle/>
          <a:p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097" name="Rectangle 18"/>
          <p:cNvSpPr>
            <a:spLocks noChangeArrowheads="1"/>
          </p:cNvSpPr>
          <p:nvPr/>
        </p:nvSpPr>
        <p:spPr bwMode="auto">
          <a:xfrm>
            <a:off x="2776538" y="1600200"/>
            <a:ext cx="3522662" cy="914400"/>
          </a:xfrm>
          <a:prstGeom prst="rect">
            <a:avLst/>
          </a:prstGeom>
          <a:solidFill>
            <a:schemeClr val="bg1"/>
          </a:solidFill>
          <a:ln w="28575">
            <a:solidFill>
              <a:srgbClr val="669900"/>
            </a:solidFill>
            <a:miter lim="800000"/>
            <a:headEnd/>
            <a:tailEnd/>
          </a:ln>
        </p:spPr>
        <p:txBody>
          <a:bodyPr wrap="none" lIns="86316" tIns="42399" rIns="86316" bIns="42399" anchor="ctr"/>
          <a:lstStyle/>
          <a:p>
            <a:pPr defTabSz="727075" eaLnBrk="0" hangingPunct="0"/>
            <a:r>
              <a:rPr lang="fr-FR" sz="17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Frais Généraux engagés</a:t>
            </a:r>
          </a:p>
          <a:p>
            <a:pPr defTabSz="727075" eaLnBrk="0" hangingPunct="0">
              <a:buFontTx/>
              <a:buChar char="•"/>
            </a:pPr>
            <a:r>
              <a:rPr lang="fr-FR" sz="17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dont rémunération d’associés</a:t>
            </a:r>
          </a:p>
          <a:p>
            <a:pPr defTabSz="727075" eaLnBrk="0" hangingPunct="0">
              <a:buFontTx/>
              <a:buChar char="•"/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dont intérêts prêt / SARL - SEL</a:t>
            </a:r>
          </a:p>
        </p:txBody>
      </p:sp>
      <p:sp>
        <p:nvSpPr>
          <p:cNvPr id="46098" name="Rectangle 19"/>
          <p:cNvSpPr>
            <a:spLocks noChangeArrowheads="1"/>
          </p:cNvSpPr>
          <p:nvPr/>
        </p:nvSpPr>
        <p:spPr bwMode="auto">
          <a:xfrm>
            <a:off x="457200" y="4945063"/>
            <a:ext cx="1168400" cy="623887"/>
          </a:xfrm>
          <a:prstGeom prst="rect">
            <a:avLst/>
          </a:prstGeom>
          <a:solidFill>
            <a:schemeClr val="bg1"/>
          </a:solidFill>
          <a:ln w="28575">
            <a:solidFill>
              <a:srgbClr val="669900"/>
            </a:solidFill>
            <a:miter lim="800000"/>
            <a:headEnd/>
            <a:tailEnd/>
          </a:ln>
        </p:spPr>
        <p:txBody>
          <a:bodyPr wrap="none" lIns="87223" tIns="43610" rIns="87223" bIns="43610" anchor="ctr"/>
          <a:lstStyle/>
          <a:p>
            <a:pPr algn="ctr" defTabSz="873125" eaLnBrk="0" hangingPunct="0"/>
            <a:r>
              <a:rPr lang="fr-FR" sz="19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I.R.</a:t>
            </a:r>
          </a:p>
        </p:txBody>
      </p:sp>
      <p:sp>
        <p:nvSpPr>
          <p:cNvPr id="46099" name="Line 20"/>
          <p:cNvSpPr>
            <a:spLocks noChangeShapeType="1"/>
          </p:cNvSpPr>
          <p:nvPr/>
        </p:nvSpPr>
        <p:spPr bwMode="auto">
          <a:xfrm>
            <a:off x="6553200" y="5257800"/>
            <a:ext cx="8382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sm"/>
          </a:ln>
        </p:spPr>
        <p:txBody>
          <a:bodyPr wrap="none" anchor="ctr"/>
          <a:lstStyle/>
          <a:p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100" name="Line 21"/>
          <p:cNvSpPr>
            <a:spLocks noChangeShapeType="1"/>
          </p:cNvSpPr>
          <p:nvPr/>
        </p:nvSpPr>
        <p:spPr bwMode="auto">
          <a:xfrm flipH="1" flipV="1">
            <a:off x="1619250" y="5300663"/>
            <a:ext cx="1008063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sm"/>
          </a:ln>
        </p:spPr>
        <p:txBody>
          <a:bodyPr wrap="none" anchor="ctr"/>
          <a:lstStyle/>
          <a:p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101" name="Rectangle 22"/>
          <p:cNvSpPr>
            <a:spLocks noChangeArrowheads="1"/>
          </p:cNvSpPr>
          <p:nvPr/>
        </p:nvSpPr>
        <p:spPr bwMode="auto">
          <a:xfrm>
            <a:off x="504006" y="169838"/>
            <a:ext cx="8172450" cy="450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480" tIns="44447" rIns="90480" bIns="44447"/>
          <a:lstStyle/>
          <a:p>
            <a:pPr algn="ctr" defTabSz="1001713">
              <a:lnSpc>
                <a:spcPct val="90000"/>
              </a:lnSpc>
            </a:pPr>
            <a:r>
              <a:rPr lang="fr-FR" sz="2900" b="1" dirty="0">
                <a:solidFill>
                  <a:srgbClr val="0070C0"/>
                </a:solidFill>
                <a:latin typeface="+mj-lt"/>
              </a:rPr>
              <a:t>Société d’exercice à l’IS  – Type SARL / SEL </a:t>
            </a:r>
          </a:p>
        </p:txBody>
      </p:sp>
      <p:sp>
        <p:nvSpPr>
          <p:cNvPr id="1720343" name="Rectangle 23"/>
          <p:cNvSpPr>
            <a:spLocks noChangeArrowheads="1"/>
          </p:cNvSpPr>
          <p:nvPr/>
        </p:nvSpPr>
        <p:spPr bwMode="auto">
          <a:xfrm>
            <a:off x="2776538" y="722313"/>
            <a:ext cx="3522662" cy="577850"/>
          </a:xfrm>
          <a:prstGeom prst="rect">
            <a:avLst/>
          </a:prstGeom>
          <a:solidFill>
            <a:schemeClr val="bg1"/>
          </a:solidFill>
          <a:ln w="28575">
            <a:solidFill>
              <a:srgbClr val="669900"/>
            </a:solidFill>
            <a:miter lim="800000"/>
            <a:headEnd/>
            <a:tailEnd/>
          </a:ln>
          <a:effectLst/>
        </p:spPr>
        <p:txBody>
          <a:bodyPr wrap="none" lIns="87223" tIns="43610" rIns="87223" bIns="43610" anchor="ctr"/>
          <a:lstStyle/>
          <a:p>
            <a:pPr algn="ctr" defTabSz="873125" eaLnBrk="0" hangingPunct="0">
              <a:defRPr/>
            </a:pPr>
            <a:r>
              <a:rPr lang="fr-FR" sz="17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CHIFFRE D’AFFAIRES </a:t>
            </a:r>
          </a:p>
          <a:p>
            <a:pPr algn="ctr" defTabSz="873125" eaLnBrk="0" hangingPunct="0">
              <a:defRPr/>
            </a:pPr>
            <a:r>
              <a:rPr lang="fr-FR" sz="17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Travaux réalisés</a:t>
            </a:r>
            <a:endParaRPr lang="fr-FR" sz="1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20344" name="Rectangle 24"/>
          <p:cNvSpPr>
            <a:spLocks noChangeArrowheads="1"/>
          </p:cNvSpPr>
          <p:nvPr/>
        </p:nvSpPr>
        <p:spPr bwMode="auto">
          <a:xfrm>
            <a:off x="2776538" y="3609975"/>
            <a:ext cx="3471862" cy="1038225"/>
          </a:xfrm>
          <a:prstGeom prst="rect">
            <a:avLst/>
          </a:prstGeom>
          <a:solidFill>
            <a:schemeClr val="bg1"/>
          </a:solidFill>
          <a:ln w="28575">
            <a:solidFill>
              <a:srgbClr val="669900"/>
            </a:solidFill>
            <a:miter lim="800000"/>
            <a:headEnd/>
            <a:tailEnd/>
          </a:ln>
          <a:effectLst/>
        </p:spPr>
        <p:txBody>
          <a:bodyPr wrap="none" lIns="87223" tIns="43610" rIns="87223" bIns="43610" anchor="ctr"/>
          <a:lstStyle/>
          <a:p>
            <a:pPr algn="ctr" defTabSz="873125" eaLnBrk="0" hangingPunct="0">
              <a:defRPr/>
            </a:pPr>
            <a:r>
              <a:rPr lang="fr-FR" sz="17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  </a:t>
            </a:r>
            <a:r>
              <a:rPr lang="fr-FR" sz="1700" b="1" dirty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RESULTAT </a:t>
            </a:r>
            <a:r>
              <a:rPr lang="fr-FR" sz="1700" b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après  </a:t>
            </a:r>
            <a:r>
              <a:rPr lang="fr-FR" sz="1700" b="1" dirty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IS</a:t>
            </a:r>
          </a:p>
          <a:p>
            <a:pPr marL="260350" lvl="1" indent="-85725" defTabSz="873125" eaLnBrk="0" hangingPunct="0">
              <a:buSzPct val="105000"/>
              <a:buFont typeface="Wingdings" pitchFamily="2" charset="2"/>
              <a:buChar char="§"/>
              <a:defRPr/>
            </a:pPr>
            <a:r>
              <a:rPr lang="fr-FR" sz="12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fr-FR" sz="15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Remboursement capital emprunts</a:t>
            </a:r>
          </a:p>
          <a:p>
            <a:pPr marL="260350" lvl="1" indent="-85725" defTabSz="873125" eaLnBrk="0" hangingPunct="0">
              <a:buSzPct val="95000"/>
              <a:buFont typeface="Wingdings" pitchFamily="2" charset="2"/>
              <a:buChar char="§"/>
              <a:defRPr/>
            </a:pPr>
            <a:r>
              <a:rPr lang="fr-FR" sz="15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Réserves</a:t>
            </a:r>
          </a:p>
          <a:p>
            <a:pPr marL="260350" lvl="1" indent="-85725" defTabSz="873125" eaLnBrk="0" hangingPunct="0">
              <a:buSzPct val="95000"/>
              <a:buFont typeface="Wingdings" pitchFamily="2" charset="2"/>
              <a:buChar char="§"/>
              <a:defRPr/>
            </a:pPr>
            <a:r>
              <a:rPr lang="fr-FR" sz="15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Dividendes</a:t>
            </a:r>
            <a:endParaRPr lang="fr-FR" sz="1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104" name="Line 25"/>
          <p:cNvSpPr>
            <a:spLocks noChangeShapeType="1"/>
          </p:cNvSpPr>
          <p:nvPr/>
        </p:nvSpPr>
        <p:spPr bwMode="auto">
          <a:xfrm>
            <a:off x="6367463" y="2020888"/>
            <a:ext cx="16256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105" name="Rectangle 26"/>
          <p:cNvSpPr>
            <a:spLocks noChangeArrowheads="1"/>
          </p:cNvSpPr>
          <p:nvPr/>
        </p:nvSpPr>
        <p:spPr bwMode="auto">
          <a:xfrm>
            <a:off x="7391400" y="3657600"/>
            <a:ext cx="1219200" cy="419100"/>
          </a:xfrm>
          <a:prstGeom prst="rect">
            <a:avLst/>
          </a:prstGeom>
          <a:solidFill>
            <a:schemeClr val="bg1"/>
          </a:solidFill>
          <a:ln w="28575">
            <a:solidFill>
              <a:srgbClr val="669900"/>
            </a:solidFill>
            <a:miter lim="800000"/>
            <a:headEnd/>
            <a:tailEnd/>
          </a:ln>
        </p:spPr>
        <p:txBody>
          <a:bodyPr wrap="none" lIns="87223" tIns="43610" rIns="87223" bIns="43610" anchor="ctr"/>
          <a:lstStyle/>
          <a:p>
            <a:pPr algn="ctr" defTabSz="873125" eaLnBrk="0" hangingPunct="0"/>
            <a:r>
              <a:rPr lang="fr-FR" sz="19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C.S.</a:t>
            </a:r>
          </a:p>
        </p:txBody>
      </p:sp>
      <p:sp>
        <p:nvSpPr>
          <p:cNvPr id="46106" name="Rectangle 27"/>
          <p:cNvSpPr>
            <a:spLocks noChangeArrowheads="1"/>
          </p:cNvSpPr>
          <p:nvPr/>
        </p:nvSpPr>
        <p:spPr bwMode="auto">
          <a:xfrm>
            <a:off x="7416800" y="4945063"/>
            <a:ext cx="1168400" cy="623887"/>
          </a:xfrm>
          <a:prstGeom prst="rect">
            <a:avLst/>
          </a:prstGeom>
          <a:solidFill>
            <a:schemeClr val="bg1"/>
          </a:solidFill>
          <a:ln w="28575">
            <a:solidFill>
              <a:srgbClr val="669900"/>
            </a:solidFill>
            <a:miter lim="800000"/>
            <a:headEnd/>
            <a:tailEnd/>
          </a:ln>
        </p:spPr>
        <p:txBody>
          <a:bodyPr wrap="none" lIns="87223" tIns="43610" rIns="87223" bIns="43610" anchor="ctr"/>
          <a:lstStyle/>
          <a:p>
            <a:pPr algn="ctr" defTabSz="873125" eaLnBrk="0" hangingPunct="0"/>
            <a:r>
              <a:rPr lang="fr-FR" sz="19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I.R.</a:t>
            </a:r>
          </a:p>
        </p:txBody>
      </p:sp>
      <p:sp>
        <p:nvSpPr>
          <p:cNvPr id="46107" name="Rectangle 28"/>
          <p:cNvSpPr>
            <a:spLocks noChangeArrowheads="1"/>
          </p:cNvSpPr>
          <p:nvPr/>
        </p:nvSpPr>
        <p:spPr bwMode="auto">
          <a:xfrm>
            <a:off x="4800600" y="5949280"/>
            <a:ext cx="3810000" cy="381000"/>
          </a:xfrm>
          <a:prstGeom prst="rect">
            <a:avLst/>
          </a:prstGeom>
          <a:solidFill>
            <a:schemeClr val="bg1"/>
          </a:solidFill>
          <a:ln w="28575">
            <a:solidFill>
              <a:srgbClr val="669900"/>
            </a:solidFill>
            <a:miter lim="800000"/>
            <a:headEnd/>
            <a:tailEnd/>
          </a:ln>
        </p:spPr>
        <p:txBody>
          <a:bodyPr wrap="none" lIns="87223" tIns="43610" rIns="87223" bIns="43610" anchor="ctr"/>
          <a:lstStyle/>
          <a:p>
            <a:pPr algn="ctr" defTabSz="873125" eaLnBrk="0" hangingPunct="0"/>
            <a:r>
              <a:rPr lang="fr-FR" sz="17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DISPONIBLE ASSOCIE B</a:t>
            </a:r>
            <a:endParaRPr lang="fr-FR" sz="1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108" name="Rectangle 29"/>
          <p:cNvSpPr>
            <a:spLocks noChangeArrowheads="1"/>
          </p:cNvSpPr>
          <p:nvPr/>
        </p:nvSpPr>
        <p:spPr bwMode="auto">
          <a:xfrm>
            <a:off x="457200" y="5949280"/>
            <a:ext cx="3810000" cy="381000"/>
          </a:xfrm>
          <a:prstGeom prst="rect">
            <a:avLst/>
          </a:prstGeom>
          <a:solidFill>
            <a:schemeClr val="bg1"/>
          </a:solidFill>
          <a:ln w="28575">
            <a:solidFill>
              <a:srgbClr val="669900"/>
            </a:solidFill>
            <a:miter lim="800000"/>
            <a:headEnd/>
            <a:tailEnd/>
          </a:ln>
        </p:spPr>
        <p:txBody>
          <a:bodyPr wrap="none" lIns="87223" tIns="43610" rIns="87223" bIns="43610" anchor="ctr"/>
          <a:lstStyle/>
          <a:p>
            <a:pPr algn="ctr" defTabSz="873125" eaLnBrk="0" hangingPunct="0"/>
            <a:r>
              <a:rPr lang="fr-FR" sz="17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DISPONIBLE ASSOCIE A</a:t>
            </a:r>
            <a:endParaRPr lang="fr-FR" sz="1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109" name="Line 30"/>
          <p:cNvSpPr>
            <a:spLocks noChangeShapeType="1"/>
          </p:cNvSpPr>
          <p:nvPr/>
        </p:nvSpPr>
        <p:spPr bwMode="auto">
          <a:xfrm flipH="1">
            <a:off x="4605338" y="1300163"/>
            <a:ext cx="0" cy="287337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sm"/>
          </a:ln>
        </p:spPr>
        <p:txBody>
          <a:bodyPr wrap="none" anchor="ctr"/>
          <a:lstStyle/>
          <a:p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110" name="Text Box 31"/>
          <p:cNvSpPr txBox="1">
            <a:spLocks noChangeArrowheads="1"/>
          </p:cNvSpPr>
          <p:nvPr/>
        </p:nvSpPr>
        <p:spPr bwMode="auto">
          <a:xfrm>
            <a:off x="1757363" y="3995738"/>
            <a:ext cx="1841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7" rIns="91432" bIns="45717">
            <a:spAutoFit/>
          </a:bodyPr>
          <a:lstStyle/>
          <a:p>
            <a:pPr algn="ctr" eaLnBrk="0" hangingPunct="0"/>
            <a:endParaRPr lang="fr-FR" sz="2600" dirty="0">
              <a:solidFill>
                <a:schemeClr val="accent1">
                  <a:lumMod val="75000"/>
                </a:schemeClr>
              </a:solidFill>
              <a:latin typeface="Times" pitchFamily="18" charset="0"/>
            </a:endParaRPr>
          </a:p>
        </p:txBody>
      </p:sp>
      <p:sp>
        <p:nvSpPr>
          <p:cNvPr id="46111" name="Text Box 33"/>
          <p:cNvSpPr txBox="1">
            <a:spLocks noChangeArrowheads="1"/>
          </p:cNvSpPr>
          <p:nvPr/>
        </p:nvSpPr>
        <p:spPr bwMode="auto">
          <a:xfrm>
            <a:off x="6808788" y="3857625"/>
            <a:ext cx="1841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7" rIns="91432" bIns="45717">
            <a:spAutoFit/>
          </a:bodyPr>
          <a:lstStyle/>
          <a:p>
            <a:pPr algn="ctr" eaLnBrk="0" hangingPunct="0"/>
            <a:endParaRPr lang="fr-FR" sz="2600" dirty="0">
              <a:solidFill>
                <a:schemeClr val="accent1">
                  <a:lumMod val="75000"/>
                </a:schemeClr>
              </a:solidFill>
              <a:latin typeface="Times" pitchFamily="18" charset="0"/>
            </a:endParaRPr>
          </a:p>
        </p:txBody>
      </p:sp>
      <p:sp>
        <p:nvSpPr>
          <p:cNvPr id="46112" name="Text Box 35"/>
          <p:cNvSpPr txBox="1">
            <a:spLocks noChangeArrowheads="1"/>
          </p:cNvSpPr>
          <p:nvPr/>
        </p:nvSpPr>
        <p:spPr bwMode="auto">
          <a:xfrm>
            <a:off x="6804025" y="4292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7" rIns="91432" bIns="45717">
            <a:spAutoFit/>
          </a:bodyPr>
          <a:lstStyle/>
          <a:p>
            <a:endParaRPr lang="fr-FR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6113" name="Text Box 36"/>
          <p:cNvSpPr txBox="1">
            <a:spLocks noChangeArrowheads="1"/>
          </p:cNvSpPr>
          <p:nvPr/>
        </p:nvSpPr>
        <p:spPr bwMode="auto">
          <a:xfrm>
            <a:off x="6927850" y="42402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7" rIns="91432" bIns="45717">
            <a:spAutoFit/>
          </a:bodyPr>
          <a:lstStyle/>
          <a:p>
            <a:endParaRPr lang="fr-FR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6114" name="Line 37"/>
          <p:cNvSpPr>
            <a:spLocks noChangeShapeType="1"/>
          </p:cNvSpPr>
          <p:nvPr/>
        </p:nvSpPr>
        <p:spPr bwMode="auto">
          <a:xfrm flipV="1">
            <a:off x="6553200" y="4149725"/>
            <a:ext cx="1042988" cy="110807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sm"/>
          </a:ln>
        </p:spPr>
        <p:txBody>
          <a:bodyPr wrap="none" anchor="ctr"/>
          <a:lstStyle/>
          <a:p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115" name="Text Box 41"/>
          <p:cNvSpPr txBox="1">
            <a:spLocks noChangeArrowheads="1"/>
          </p:cNvSpPr>
          <p:nvPr/>
        </p:nvSpPr>
        <p:spPr bwMode="auto">
          <a:xfrm>
            <a:off x="1600200" y="4313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7" rIns="91432" bIns="45717">
            <a:spAutoFit/>
          </a:bodyPr>
          <a:lstStyle/>
          <a:p>
            <a:endParaRPr lang="fr-FR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6116" name="Line 42"/>
          <p:cNvSpPr>
            <a:spLocks noChangeShapeType="1"/>
          </p:cNvSpPr>
          <p:nvPr/>
        </p:nvSpPr>
        <p:spPr bwMode="auto">
          <a:xfrm flipH="1" flipV="1">
            <a:off x="1476375" y="4149725"/>
            <a:ext cx="1152525" cy="115093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sm"/>
          </a:ln>
        </p:spPr>
        <p:txBody>
          <a:bodyPr wrap="none" anchor="ctr"/>
          <a:lstStyle/>
          <a:p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453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529208" y="332656"/>
            <a:ext cx="7643192" cy="792088"/>
          </a:xfrm>
        </p:spPr>
        <p:txBody>
          <a:bodyPr>
            <a:noAutofit/>
          </a:bodyPr>
          <a:lstStyle/>
          <a:p>
            <a:r>
              <a:rPr lang="fr-FR" sz="2400" dirty="0" smtClean="0">
                <a:solidFill>
                  <a:srgbClr val="0070C0"/>
                </a:solidFill>
              </a:rPr>
              <a:t>L’interposition d’une SEL  permet de financer une charge sur 10 ans, au lieu de 15 ans, à revenu équivalent</a:t>
            </a:r>
          </a:p>
        </p:txBody>
      </p:sp>
      <p:graphicFrame>
        <p:nvGraphicFramePr>
          <p:cNvPr id="47171" name="Group 6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5371945"/>
              </p:ext>
            </p:extLst>
          </p:nvPr>
        </p:nvGraphicFramePr>
        <p:xfrm>
          <a:off x="1187624" y="1196752"/>
          <a:ext cx="6984776" cy="1587463"/>
        </p:xfrm>
        <a:graphic>
          <a:graphicData uri="http://schemas.openxmlformats.org/drawingml/2006/table">
            <a:tbl>
              <a:tblPr/>
              <a:tblGrid>
                <a:gridCol w="3792345"/>
                <a:gridCol w="3192431"/>
              </a:tblGrid>
              <a:tr h="3132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Prix  =  Chiffre d’affaires = Emprunt :</a:t>
                      </a:r>
                    </a:p>
                  </a:txBody>
                  <a:tcPr marL="117667" marR="117667" marT="36000" marB="36000" horzOverflow="overflow">
                    <a:lnL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450 K€ par hypothèse*</a:t>
                      </a:r>
                    </a:p>
                  </a:txBody>
                  <a:tcPr marL="117667" marR="117667" marT="36000" marB="36000" horzOverflow="overflow">
                    <a:lnL>
                      <a:noFill/>
                    </a:lnL>
                    <a:lnR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2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Excédent Brut  d’Exploitation (EBE) :</a:t>
                      </a:r>
                    </a:p>
                  </a:txBody>
                  <a:tcPr marL="117667" marR="117667" marT="36000" marB="36000" horzOverflow="overflow">
                    <a:lnL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150 K€</a:t>
                      </a:r>
                    </a:p>
                  </a:txBody>
                  <a:tcPr marL="117667" marR="117667" marT="36000" marB="36000" horzOverflow="overflow">
                    <a:lnL>
                      <a:noFill/>
                    </a:lnL>
                    <a:lnR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2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Revenu net après I.R. et C.S. :</a:t>
                      </a:r>
                    </a:p>
                  </a:txBody>
                  <a:tcPr marL="117667" marR="117667" marT="36000" marB="36000" horzOverflow="overflow">
                    <a:lnL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54 K€</a:t>
                      </a:r>
                    </a:p>
                  </a:txBody>
                  <a:tcPr marL="117667" marR="117667" marT="36000" marB="36000" horzOverflow="overflow">
                    <a:lnL>
                      <a:noFill/>
                    </a:lnL>
                    <a:lnR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2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Annuités d’emprunt (3%) : </a:t>
                      </a:r>
                    </a:p>
                  </a:txBody>
                  <a:tcPr marL="117667" marR="117667" marT="36000" marB="36000" horzOverflow="overflow">
                    <a:lnL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37 K€ / 15 ans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55 K€ / 10 ans</a:t>
                      </a:r>
                    </a:p>
                  </a:txBody>
                  <a:tcPr marL="117667" marR="117667" marT="36000" marB="36000" horzOverflow="overflow">
                    <a:lnL>
                      <a:noFill/>
                    </a:lnL>
                    <a:lnR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7178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73706"/>
              </p:ext>
            </p:extLst>
          </p:nvPr>
        </p:nvGraphicFramePr>
        <p:xfrm>
          <a:off x="1763713" y="2982848"/>
          <a:ext cx="5832475" cy="3254463"/>
        </p:xfrm>
        <a:graphic>
          <a:graphicData uri="http://schemas.openxmlformats.org/drawingml/2006/table">
            <a:tbl>
              <a:tblPr/>
              <a:tblGrid>
                <a:gridCol w="1223962"/>
                <a:gridCol w="2584450"/>
                <a:gridCol w="1087438"/>
                <a:gridCol w="936625"/>
              </a:tblGrid>
              <a:tr h="2820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BNC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>
                          <a:tab pos="177800" algn="l"/>
                        </a:tabLst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	  SEL         gérant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90884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150</a:t>
                      </a:r>
                    </a:p>
                  </a:txBody>
                  <a:tcPr marL="162000" marR="252000" marT="18000" marB="180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EBE</a:t>
                      </a:r>
                    </a:p>
                  </a:txBody>
                  <a:tcPr marL="252000" marR="126000" marT="18000" marB="18000" anchor="ctr" horzOverflow="overflow">
                    <a:lnL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150</a:t>
                      </a:r>
                    </a:p>
                  </a:txBody>
                  <a:tcPr marL="72000" marR="270000" marT="18000" marB="18000" anchor="ctr" horzOverflow="overflow">
                    <a:lnL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52000" marR="126000" marT="18000" marB="18000" anchor="ctr" horzOverflow="overflow">
                    <a:lnL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10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62000" marR="252000" marT="18000" marB="180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Rémunération</a:t>
                      </a:r>
                    </a:p>
                  </a:txBody>
                  <a:tcPr marL="252000" marR="126000" marT="18000" marB="18000" anchor="ctr" horzOverflow="overflow">
                    <a:lnL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-60</a:t>
                      </a:r>
                    </a:p>
                  </a:txBody>
                  <a:tcPr marL="72000" marR="270000" marT="18000" marB="18000" anchor="ctr" horzOverflow="overflow">
                    <a:lnL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</a:t>
                      </a:r>
                    </a:p>
                  </a:txBody>
                  <a:tcPr marL="252000" marR="126000" marT="18000" marB="18000" anchor="ctr" horzOverflow="overflow">
                    <a:lnL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884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-35</a:t>
                      </a:r>
                    </a:p>
                  </a:txBody>
                  <a:tcPr marL="162000" marR="252000" marT="18000" marB="180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Charges sociales</a:t>
                      </a:r>
                    </a:p>
                  </a:txBody>
                  <a:tcPr marL="252000" marR="126000" marT="18000" marB="18000" anchor="ctr" horzOverflow="overflow">
                    <a:lnL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-22</a:t>
                      </a:r>
                    </a:p>
                  </a:txBody>
                  <a:tcPr marL="72000" marR="270000" marT="18000" marB="18000" anchor="ctr" horzOverflow="overflow">
                    <a:lnL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52000" marR="126000" marT="18000" marB="18000" anchor="ctr" horzOverflow="overflow">
                    <a:lnL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10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(-8)</a:t>
                      </a:r>
                    </a:p>
                  </a:txBody>
                  <a:tcPr marL="162000" marR="252000" marT="18000" marB="180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Intérêts</a:t>
                      </a:r>
                    </a:p>
                  </a:txBody>
                  <a:tcPr marL="252000" marR="126000" marT="18000" marB="18000" anchor="ctr" horzOverflow="overflow">
                    <a:lnL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(-7)</a:t>
                      </a:r>
                    </a:p>
                  </a:txBody>
                  <a:tcPr marL="72000" marR="270000" marT="18000" marB="18000" anchor="ctr" horzOverflow="overflow">
                    <a:lnL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52000" marR="126000" marT="18000" marB="18000" anchor="ctr" horzOverflow="overflow">
                    <a:lnL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10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(107)</a:t>
                      </a:r>
                    </a:p>
                  </a:txBody>
                  <a:tcPr marL="162000" marR="252000" marT="18000" marB="180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BNC</a:t>
                      </a:r>
                    </a:p>
                  </a:txBody>
                  <a:tcPr marL="252000" marR="126000" marT="18000" marB="18000" anchor="ctr" horzOverflow="overflow">
                    <a:lnL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000" marR="270000" marT="18000" marB="18000" anchor="ctr" horzOverflow="overflow">
                    <a:lnL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52000" marR="126000" marT="18000" marB="18000" anchor="ctr" horzOverflow="overflow">
                    <a:lnL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884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62000" marR="252000" marT="18000" marB="180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Résultat avant I.S.</a:t>
                      </a:r>
                    </a:p>
                  </a:txBody>
                  <a:tcPr marL="252000" marR="126000" marT="18000" marB="18000" anchor="ctr" horzOverflow="overflow">
                    <a:lnL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(61)</a:t>
                      </a:r>
                    </a:p>
                  </a:txBody>
                  <a:tcPr marL="72000" marR="270000" marT="18000" marB="18000" anchor="ctr" horzOverflow="overflow">
                    <a:lnL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52000" marR="126000" marT="18000" marB="18000" anchor="ctr" horzOverflow="overflow">
                    <a:lnL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10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62000" marR="252000" marT="18000" marB="180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I.S.</a:t>
                      </a:r>
                    </a:p>
                  </a:txBody>
                  <a:tcPr marL="252000" marR="126000" marT="18000" marB="18000" anchor="ctr" horzOverflow="overflow">
                    <a:lnL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-13</a:t>
                      </a:r>
                    </a:p>
                  </a:txBody>
                  <a:tcPr marL="72000" marR="270000" marT="18000" marB="18000" anchor="ctr" horzOverflow="overflow">
                    <a:lnL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52000" marR="126000" marT="18000" marB="18000" anchor="ctr" horzOverflow="overflow">
                    <a:lnL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884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-24</a:t>
                      </a:r>
                    </a:p>
                  </a:txBody>
                  <a:tcPr marL="162000" marR="252000" marT="18000" marB="180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I.R. + CSG</a:t>
                      </a:r>
                    </a:p>
                  </a:txBody>
                  <a:tcPr marL="252000" marR="126000" marT="18000" marB="18000" anchor="ctr" horzOverflow="overflow">
                    <a:lnL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000" marR="270000" marT="18000" marB="18000" anchor="ctr" horzOverflow="overflow">
                    <a:lnL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-6</a:t>
                      </a:r>
                    </a:p>
                  </a:txBody>
                  <a:tcPr marL="252000" marR="126000" marT="18000" marB="18000" anchor="ctr" horzOverflow="overflow">
                    <a:lnL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10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-37</a:t>
                      </a:r>
                    </a:p>
                  </a:txBody>
                  <a:tcPr marL="162000" marR="252000" marT="18000" marB="180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Annuités</a:t>
                      </a:r>
                    </a:p>
                  </a:txBody>
                  <a:tcPr marL="252000" marR="126000" marT="18000" marB="18000" anchor="ctr" horzOverflow="overflow">
                    <a:lnL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-55</a:t>
                      </a:r>
                    </a:p>
                  </a:txBody>
                  <a:tcPr marL="72000" marR="270000" marT="18000" marB="18000" anchor="ctr" horzOverflow="overflow">
                    <a:lnL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52000" marR="126000" marT="18000" marB="18000" anchor="ctr" horzOverflow="overflow">
                    <a:lnL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93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54</a:t>
                      </a:r>
                    </a:p>
                  </a:txBody>
                  <a:tcPr marL="162000" marR="252000" marT="18000" marB="180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Net  pour l’huissier</a:t>
                      </a:r>
                    </a:p>
                  </a:txBody>
                  <a:tcPr marL="252000" marR="126000" marT="18000" marB="18000" anchor="ctr" horzOverflow="overflow">
                    <a:lnL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0</a:t>
                      </a:r>
                    </a:p>
                  </a:txBody>
                  <a:tcPr marL="72000" marR="216000" marT="18000" marB="18000" anchor="ctr" horzOverflow="overflow">
                    <a:lnL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74870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54</a:t>
                      </a:r>
                    </a:p>
                  </a:txBody>
                  <a:tcPr marL="252000" marR="126000" marT="18000" marB="18000" anchor="ctr" horzOverflow="overflow">
                    <a:lnL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29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72" name="Text Box 68"/>
          <p:cNvSpPr txBox="1">
            <a:spLocks noChangeArrowheads="1"/>
          </p:cNvSpPr>
          <p:nvPr/>
        </p:nvSpPr>
        <p:spPr bwMode="auto">
          <a:xfrm>
            <a:off x="-36512" y="6524625"/>
            <a:ext cx="295245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700" i="1" dirty="0"/>
              <a:t>* Outre BFR pour mémoire</a:t>
            </a:r>
          </a:p>
        </p:txBody>
      </p:sp>
    </p:spTree>
    <p:extLst>
      <p:ext uri="{BB962C8B-B14F-4D97-AF65-F5344CB8AC3E}">
        <p14:creationId xmlns:p14="http://schemas.microsoft.com/office/powerpoint/2010/main" val="23368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ChangeArrowheads="1"/>
          </p:cNvSpPr>
          <p:nvPr/>
        </p:nvSpPr>
        <p:spPr bwMode="auto">
          <a:xfrm>
            <a:off x="1692275" y="1636713"/>
            <a:ext cx="7081838" cy="36639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lIns="87268" tIns="43634" rIns="87268" bIns="43634">
            <a:spAutoFit/>
          </a:bodyPr>
          <a:lstStyle/>
          <a:p>
            <a:pPr marL="449263" indent="-449263" defTabSz="873125" eaLnBrk="0" hangingPunct="0">
              <a:spcBef>
                <a:spcPct val="135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  <a:tabLst>
                <a:tab pos="482600" algn="l"/>
              </a:tabLst>
            </a:pPr>
            <a:r>
              <a:rPr lang="fr-FR" sz="2600" b="1" dirty="0">
                <a:solidFill>
                  <a:srgbClr val="829703"/>
                </a:solidFill>
                <a:latin typeface="Calibri" pitchFamily="34" charset="0"/>
              </a:rPr>
              <a:t>Stratégie financière :</a:t>
            </a:r>
          </a:p>
          <a:p>
            <a:pPr marL="952500" lvl="1" indent="-279400" defTabSz="873125" eaLnBrk="0" hangingPunct="0">
              <a:spcBef>
                <a:spcPct val="20000"/>
              </a:spcBef>
              <a:buClr>
                <a:srgbClr val="669900"/>
              </a:buClr>
              <a:buFont typeface="Wingdings" pitchFamily="2" charset="2"/>
              <a:buNone/>
              <a:tabLst>
                <a:tab pos="482600" algn="l"/>
              </a:tabLst>
            </a:pPr>
            <a:r>
              <a:rPr lang="fr-FR" sz="2400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Installation/réinstallation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 </a:t>
            </a:r>
          </a:p>
          <a:p>
            <a:pPr marL="449263" indent="-449263" defTabSz="873125" eaLnBrk="0" hangingPunct="0">
              <a:spcBef>
                <a:spcPct val="135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  <a:tabLst>
                <a:tab pos="482600" algn="l"/>
              </a:tabLst>
            </a:pPr>
            <a:r>
              <a:rPr lang="fr-FR" sz="2600" b="1" dirty="0">
                <a:solidFill>
                  <a:srgbClr val="829703"/>
                </a:solidFill>
                <a:latin typeface="Calibri" pitchFamily="34" charset="0"/>
              </a:rPr>
              <a:t>Stratégie d’entreprise :</a:t>
            </a:r>
          </a:p>
          <a:p>
            <a:pPr marL="952500" lvl="1" indent="-279400" defTabSz="873125" eaLnBrk="0" hangingPunct="0">
              <a:spcBef>
                <a:spcPct val="20000"/>
              </a:spcBef>
              <a:buClr>
                <a:srgbClr val="669900"/>
              </a:buClr>
              <a:buFont typeface="Wingdings" pitchFamily="2" charset="2"/>
              <a:buNone/>
              <a:tabLst>
                <a:tab pos="482600" algn="l"/>
              </a:tabLst>
            </a:pPr>
            <a:r>
              <a:rPr lang="fr-FR" sz="2400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Regroupements/croissance externe</a:t>
            </a:r>
          </a:p>
          <a:p>
            <a:pPr marL="449263" indent="-449263" defTabSz="873125" eaLnBrk="0" hangingPunct="0">
              <a:spcBef>
                <a:spcPct val="135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  <a:tabLst>
                <a:tab pos="482600" algn="l"/>
              </a:tabLst>
            </a:pPr>
            <a:r>
              <a:rPr lang="fr-FR" sz="2600" b="1" dirty="0">
                <a:solidFill>
                  <a:srgbClr val="829703"/>
                </a:solidFill>
                <a:latin typeface="Calibri" pitchFamily="34" charset="0"/>
              </a:rPr>
              <a:t>Stratégie patrimoniale :</a:t>
            </a:r>
          </a:p>
          <a:p>
            <a:pPr marL="952500" lvl="1" indent="-279400" defTabSz="873125" eaLnBrk="0" hangingPunct="0">
              <a:spcBef>
                <a:spcPct val="20000"/>
              </a:spcBef>
              <a:buClr>
                <a:srgbClr val="669900"/>
              </a:buClr>
              <a:buFont typeface="Wingdings" pitchFamily="2" charset="2"/>
              <a:buNone/>
              <a:tabLst>
                <a:tab pos="482600" algn="l"/>
              </a:tabLst>
            </a:pPr>
            <a:r>
              <a:rPr lang="fr-FR" sz="2400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Association/transmission, «Vente à soi-même», </a:t>
            </a:r>
          </a:p>
        </p:txBody>
      </p:sp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909017" y="248196"/>
            <a:ext cx="7191375" cy="444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480" tIns="44447" rIns="90480" bIns="44447"/>
          <a:lstStyle/>
          <a:p>
            <a:pPr algn="ctr" defTabSz="1001713">
              <a:lnSpc>
                <a:spcPct val="90000"/>
              </a:lnSpc>
            </a:pPr>
            <a:r>
              <a:rPr lang="fr-FR" sz="3200" b="1" dirty="0">
                <a:solidFill>
                  <a:srgbClr val="0070C0"/>
                </a:solidFill>
                <a:latin typeface="+mj-lt"/>
              </a:rPr>
              <a:t>Stratégies d’utilisation de la SEL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765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490066"/>
          </a:xfrm>
          <a:prstGeom prst="rect">
            <a:avLst/>
          </a:prstGeom>
        </p:spPr>
        <p:txBody>
          <a:bodyPr lIns="86359" tIns="42422" rIns="86359" bIns="42422" anchor="t">
            <a:normAutofit/>
          </a:bodyPr>
          <a:lstStyle/>
          <a:p>
            <a:pPr>
              <a:lnSpc>
                <a:spcPct val="85000"/>
              </a:lnSpc>
              <a:buClr>
                <a:srgbClr val="669900"/>
              </a:buClr>
            </a:pPr>
            <a:r>
              <a:rPr lang="fr-FR" sz="3000" dirty="0" smtClean="0">
                <a:solidFill>
                  <a:srgbClr val="0070C0"/>
                </a:solidFill>
                <a:cs typeface="Times New Roman" pitchFamily="18" charset="0"/>
              </a:rPr>
              <a:t>SEL :  Stratégie financière</a:t>
            </a:r>
          </a:p>
        </p:txBody>
      </p:sp>
      <p:sp>
        <p:nvSpPr>
          <p:cNvPr id="1470467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484784"/>
            <a:ext cx="8352928" cy="4248472"/>
          </a:xfrm>
          <a:prstGeom prst="rect">
            <a:avLst/>
          </a:prstGeom>
        </p:spPr>
        <p:txBody>
          <a:bodyPr lIns="90480" tIns="44447" rIns="90480" bIns="44447"/>
          <a:lstStyle/>
          <a:p>
            <a:pPr marL="190500" indent="-190500" defTabSz="762000" eaLnBrk="1" hangingPunct="1">
              <a:spcBef>
                <a:spcPct val="50000"/>
              </a:spcBef>
              <a:buFont typeface="Wingdings" pitchFamily="2" charset="2"/>
              <a:buNone/>
              <a:tabLst>
                <a:tab pos="1246188" algn="l"/>
              </a:tabLst>
              <a:defRPr/>
            </a:pPr>
            <a:r>
              <a:rPr lang="fr-FR" sz="24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fr-FR" sz="2600" dirty="0" smtClean="0"/>
              <a:t>Acquisition à crédit d’une charge, seul (SELURL/SELASU) </a:t>
            </a:r>
            <a:br>
              <a:rPr lang="fr-FR" sz="2600" dirty="0" smtClean="0"/>
            </a:br>
            <a:r>
              <a:rPr lang="fr-FR" sz="2600" dirty="0" smtClean="0"/>
              <a:t>ou à plusieurs (SEL)</a:t>
            </a:r>
          </a:p>
          <a:p>
            <a:pPr marL="190500" indent="-190500" defTabSz="762000" eaLnBrk="1" hangingPunct="1">
              <a:lnSpc>
                <a:spcPct val="140000"/>
              </a:lnSpc>
              <a:spcBef>
                <a:spcPct val="50000"/>
              </a:spcBef>
              <a:buFont typeface="Wingdings" pitchFamily="2" charset="2"/>
              <a:buNone/>
              <a:tabLst>
                <a:tab pos="1246188" algn="l"/>
              </a:tabLst>
              <a:defRPr/>
            </a:pPr>
            <a:r>
              <a:rPr lang="fr-FR" sz="2600" dirty="0" smtClean="0">
                <a:sym typeface="Wingdings" pitchFamily="2" charset="2"/>
              </a:rPr>
              <a:t>  Les actifs à financer sont incorporels pour l’essentiel :</a:t>
            </a:r>
          </a:p>
          <a:p>
            <a:pPr marL="1181100" lvl="2" indent="-228600" defTabSz="762000" eaLnBrk="1" hangingPunct="1">
              <a:spcBef>
                <a:spcPct val="35000"/>
              </a:spcBef>
              <a:buFontTx/>
              <a:buChar char="–"/>
              <a:tabLst>
                <a:tab pos="1246188" algn="l"/>
              </a:tabLst>
              <a:defRPr/>
            </a:pPr>
            <a:r>
              <a:rPr lang="fr-FR" sz="2900" b="1" dirty="0" smtClean="0">
                <a:sym typeface="Wingdings" pitchFamily="2" charset="2"/>
              </a:rPr>
              <a:t> </a:t>
            </a:r>
            <a:r>
              <a:rPr lang="fr-FR" sz="2600" dirty="0" smtClean="0">
                <a:sym typeface="Wingdings" pitchFamily="2" charset="2"/>
              </a:rPr>
              <a:t>intérêts déductibles</a:t>
            </a:r>
          </a:p>
          <a:p>
            <a:pPr marL="1181100" lvl="2" indent="-228600" defTabSz="762000" eaLnBrk="1" hangingPunct="1">
              <a:spcBef>
                <a:spcPct val="35000"/>
              </a:spcBef>
              <a:buFontTx/>
              <a:buChar char="–"/>
              <a:tabLst>
                <a:tab pos="1246188" algn="l"/>
              </a:tabLst>
              <a:defRPr/>
            </a:pPr>
            <a:r>
              <a:rPr lang="fr-FR" sz="2600" dirty="0" smtClean="0">
                <a:sym typeface="Wingdings" pitchFamily="2" charset="2"/>
              </a:rPr>
              <a:t> mais capital remboursé sur les bénéfices imposables (pas d’amortissement fiscal des actifs)</a:t>
            </a:r>
          </a:p>
          <a:p>
            <a:pPr marL="762000" lvl="1" indent="-285750" defTabSz="762000" eaLnBrk="1" hangingPunct="1">
              <a:spcBef>
                <a:spcPct val="50000"/>
              </a:spcBef>
              <a:buClr>
                <a:srgbClr val="829703"/>
              </a:buClr>
              <a:buFont typeface="Wingdings" pitchFamily="2" charset="2"/>
              <a:buChar char="à"/>
              <a:tabLst>
                <a:tab pos="1246188" algn="l"/>
              </a:tabLst>
              <a:defRPr/>
            </a:pPr>
            <a:r>
              <a:rPr lang="fr-FR" sz="2400" b="0" dirty="0" smtClean="0"/>
              <a:t>  </a:t>
            </a:r>
            <a:r>
              <a:rPr lang="fr-FR" sz="2600" dirty="0" smtClean="0">
                <a:solidFill>
                  <a:srgbClr val="829703"/>
                </a:solidFill>
              </a:rPr>
              <a:t>La SEL à l’I.S. augmente la capacité d’endettement</a:t>
            </a:r>
            <a:endParaRPr lang="fr-FR" sz="2600" i="1" dirty="0" smtClean="0">
              <a:solidFill>
                <a:srgbClr val="829703"/>
              </a:solidFill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9490870"/>
      </p:ext>
    </p:extLst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490066"/>
          </a:xfrm>
          <a:prstGeom prst="rect">
            <a:avLst/>
          </a:prstGeom>
        </p:spPr>
        <p:txBody>
          <a:bodyPr lIns="86359" tIns="42422" rIns="86359" bIns="42422" anchor="t">
            <a:normAutofit/>
          </a:bodyPr>
          <a:lstStyle/>
          <a:p>
            <a:pPr>
              <a:lnSpc>
                <a:spcPct val="85000"/>
              </a:lnSpc>
              <a:buClr>
                <a:srgbClr val="669900"/>
              </a:buClr>
            </a:pPr>
            <a:r>
              <a:rPr lang="fr-FR" sz="3000" dirty="0" smtClean="0">
                <a:solidFill>
                  <a:srgbClr val="0070C0"/>
                </a:solidFill>
                <a:cs typeface="Times New Roman" pitchFamily="18" charset="0"/>
              </a:rPr>
              <a:t>SEL : Stratégie d’entreprise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1331640" y="1412776"/>
            <a:ext cx="7632848" cy="4392488"/>
          </a:xfrm>
          <a:prstGeom prst="rect">
            <a:avLst/>
          </a:prstGeom>
        </p:spPr>
        <p:txBody>
          <a:bodyPr lIns="86366" tIns="42425" rIns="86366" bIns="42425"/>
          <a:lstStyle/>
          <a:p>
            <a:pPr marL="447675" lvl="1" indent="-447675" defTabSz="796925" eaLnBrk="1" hangingPunct="1">
              <a:spcBef>
                <a:spcPts val="2400"/>
              </a:spcBef>
              <a:buClr>
                <a:srgbClr val="829703"/>
              </a:buClr>
            </a:pPr>
            <a:r>
              <a:rPr lang="fr-FR" sz="2600" dirty="0" smtClean="0"/>
              <a:t>Regroupements pour gains de productivité et maîtrise d’une zone </a:t>
            </a:r>
          </a:p>
          <a:p>
            <a:pPr marL="447675" lvl="1" indent="-447675" defTabSz="796925" eaLnBrk="1" hangingPunct="1">
              <a:spcBef>
                <a:spcPts val="2400"/>
              </a:spcBef>
              <a:buClr>
                <a:srgbClr val="829703"/>
              </a:buClr>
            </a:pPr>
            <a:r>
              <a:rPr lang="fr-FR" sz="2600" dirty="0" smtClean="0"/>
              <a:t>Croissance externe</a:t>
            </a:r>
          </a:p>
          <a:p>
            <a:pPr marL="447675" lvl="1" indent="-447675" defTabSz="796925" eaLnBrk="1" hangingPunct="1">
              <a:spcBef>
                <a:spcPts val="2400"/>
              </a:spcBef>
              <a:buClr>
                <a:srgbClr val="829703"/>
              </a:buClr>
            </a:pPr>
            <a:r>
              <a:rPr lang="fr-FR" sz="2600" dirty="0" smtClean="0"/>
              <a:t>Participations croisées</a:t>
            </a:r>
          </a:p>
          <a:p>
            <a:pPr marL="447675" lvl="1" indent="-447675" defTabSz="796925" eaLnBrk="1" hangingPunct="1">
              <a:spcBef>
                <a:spcPts val="2400"/>
              </a:spcBef>
              <a:buClr>
                <a:srgbClr val="829703"/>
              </a:buClr>
            </a:pPr>
            <a:r>
              <a:rPr lang="fr-FR" sz="2600" dirty="0" smtClean="0"/>
              <a:t>Intégration d’une nouvelle génération d’associés</a:t>
            </a:r>
          </a:p>
          <a:p>
            <a:pPr marL="447675" lvl="1" indent="-447675" defTabSz="796925" eaLnBrk="1" hangingPunct="1">
              <a:spcBef>
                <a:spcPts val="2400"/>
              </a:spcBef>
              <a:buClr>
                <a:srgbClr val="829703"/>
              </a:buClr>
            </a:pPr>
            <a:r>
              <a:rPr lang="fr-FR" sz="2600" dirty="0" smtClean="0"/>
              <a:t>SPFPL pluriprofessionnelles </a:t>
            </a:r>
            <a:r>
              <a:rPr lang="fr-FR" dirty="0" smtClean="0"/>
              <a:t>(Avocats, Notaires, E.C., C.P.I., Commissaires priseurs)</a:t>
            </a:r>
          </a:p>
          <a:p>
            <a:pPr marL="360000" lvl="1" indent="-460375" defTabSz="796925" eaLnBrk="1" hangingPunct="1">
              <a:spcBef>
                <a:spcPts val="2400"/>
              </a:spcBef>
              <a:buFont typeface="Wingdings" pitchFamily="2" charset="2"/>
              <a:buNone/>
            </a:pPr>
            <a:r>
              <a:rPr lang="fr-FR" sz="2600" b="0" i="1" dirty="0" smtClean="0">
                <a:cs typeface="Times New Roman" pitchFamily="18" charset="0"/>
              </a:rPr>
              <a:t>     </a:t>
            </a:r>
            <a:r>
              <a:rPr lang="fr-FR" sz="2600" i="1" dirty="0" smtClean="0">
                <a:cs typeface="Times New Roman" pitchFamily="18" charset="0"/>
              </a:rPr>
              <a:t>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140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4"/>
  <p:tag name="SID" val="1175"/>
  <p:tag name="NAME" val="La SEL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4"/>
  <p:tag name="SID" val="113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4"/>
  <p:tag name="SID" val="12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4"/>
  <p:tag name="SID" val="118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4"/>
  <p:tag name="SID" val="1073"/>
  <p:tag name="NAME" val="SEL :  Stratégie financièr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4"/>
  <p:tag name="SID" val="1086"/>
  <p:tag name="NAME" val="SEL : Stratégie d’entrepri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4"/>
  <p:tag name="SID" val="1118"/>
  <p:tag name="NAME" val="SEL : Stratégie patrimonia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4"/>
  <p:tag name="SID" val="1209"/>
  <p:tag name="NAME" val="SEL : critères de choi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"/>
  <p:tag name="PXID" val="1"/>
  <p:tag name="SID" val="1104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1172</Words>
  <Application>Microsoft Macintosh PowerPoint</Application>
  <PresentationFormat>Présentation à l'écran (4:3)</PresentationFormat>
  <Paragraphs>285</Paragraphs>
  <Slides>20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Présentation PowerPoint</vt:lpstr>
      <vt:lpstr>SEL et SPFPL chez les Huissiers de Justice</vt:lpstr>
      <vt:lpstr>La SEL </vt:lpstr>
      <vt:lpstr>Présentation PowerPoint</vt:lpstr>
      <vt:lpstr>Présentation PowerPoint</vt:lpstr>
      <vt:lpstr>L’interposition d’une SEL  permet de financer une charge sur 10 ans, au lieu de 15 ans, à revenu équivalent</vt:lpstr>
      <vt:lpstr>Présentation PowerPoint</vt:lpstr>
      <vt:lpstr>SEL :  Stratégie financière</vt:lpstr>
      <vt:lpstr>SEL : Stratégie d’entreprise</vt:lpstr>
      <vt:lpstr>SEL : Stratégie patrimoniale</vt:lpstr>
      <vt:lpstr>SEL : critères de choix</vt:lpstr>
      <vt:lpstr>Présentation PowerPoint</vt:lpstr>
      <vt:lpstr>Présentation PowerPoint</vt:lpstr>
      <vt:lpstr>Présentation PowerPoint</vt:lpstr>
      <vt:lpstr> La SPFPL</vt:lpstr>
      <vt:lpstr>Présentation PowerPoint</vt:lpstr>
      <vt:lpstr>La SPFPL : outil d’acquisition</vt:lpstr>
      <vt:lpstr>Présentation PowerPoint</vt:lpstr>
      <vt:lpstr>Présentation PowerPoint</vt:lpstr>
      <vt:lpstr>Présentation PowerPoint</vt:lpstr>
    </vt:vector>
  </TitlesOfParts>
  <Company>INTERFIMO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Geneviève BERNARD</dc:creator>
  <cp:lastModifiedBy>Philippe JACOB</cp:lastModifiedBy>
  <cp:revision>20</cp:revision>
  <cp:lastPrinted>2014-04-29T09:41:05Z</cp:lastPrinted>
  <dcterms:created xsi:type="dcterms:W3CDTF">2014-04-29T08:17:05Z</dcterms:created>
  <dcterms:modified xsi:type="dcterms:W3CDTF">2014-05-19T08:02:17Z</dcterms:modified>
</cp:coreProperties>
</file>