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595" autoAdjust="0"/>
  </p:normalViewPr>
  <p:slideViewPr>
    <p:cSldViewPr snapToGrid="0" snapToObjects="1">
      <p:cViewPr varScale="1">
        <p:scale>
          <a:sx n="111" d="100"/>
          <a:sy n="111" d="100"/>
        </p:scale>
        <p:origin x="-224" y="-104"/>
      </p:cViewPr>
      <p:guideLst>
        <p:guide orient="horz" pos="2600"/>
        <p:guide pos="4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167441"/>
            <a:ext cx="9144000" cy="17049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_unhj7 (3)[1]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8" y="223041"/>
            <a:ext cx="2766543" cy="981790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3958620" y="199218"/>
            <a:ext cx="48493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fr-FR" sz="2400" b="1" baseline="0" dirty="0" smtClean="0">
                <a:solidFill>
                  <a:schemeClr val="accent1">
                    <a:lumMod val="75000"/>
                  </a:schemeClr>
                </a:solidFill>
              </a:rPr>
              <a:t> UNHJ</a:t>
            </a:r>
          </a:p>
          <a:p>
            <a:pPr algn="ctr"/>
            <a:r>
              <a:rPr lang="fr-FR" sz="4400" b="1" baseline="0" dirty="0" smtClean="0">
                <a:solidFill>
                  <a:schemeClr val="accent1">
                    <a:lumMod val="75000"/>
                  </a:schemeClr>
                </a:solidFill>
              </a:rPr>
              <a:t>Barcelone 2014</a:t>
            </a:r>
            <a:endParaRPr lang="fr-F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Image 1" descr="formation-barcelone.jpg"/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6696"/>
            <a:ext cx="9144000" cy="3524250"/>
          </a:xfrm>
          <a:prstGeom prst="rect">
            <a:avLst/>
          </a:prstGeom>
        </p:spPr>
      </p:pic>
      <p:sp>
        <p:nvSpPr>
          <p:cNvPr id="3" name="ZoneTexte 2"/>
          <p:cNvSpPr txBox="1"/>
          <p:nvPr userDrawn="1"/>
        </p:nvSpPr>
        <p:spPr>
          <a:xfrm>
            <a:off x="97695" y="5308558"/>
            <a:ext cx="895539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dirty="0" smtClean="0">
                <a:solidFill>
                  <a:schemeClr val="bg1"/>
                </a:solidFill>
                <a:latin typeface="Garamond"/>
                <a:cs typeface="Garamond"/>
              </a:rPr>
              <a:t>De l’activité professionnelle à la stratégie d’entreprise :</a:t>
            </a:r>
          </a:p>
          <a:p>
            <a:pPr algn="ctr"/>
            <a:r>
              <a:rPr lang="fr-FR" sz="4800" b="0" dirty="0" smtClean="0">
                <a:solidFill>
                  <a:schemeClr val="bg1"/>
                </a:solidFill>
                <a:latin typeface="Garamond"/>
                <a:cs typeface="Garamond"/>
              </a:rPr>
              <a:t>développer</a:t>
            </a:r>
            <a:r>
              <a:rPr lang="fr-FR" sz="4800" b="0" baseline="0" dirty="0" smtClean="0">
                <a:solidFill>
                  <a:schemeClr val="bg1"/>
                </a:solidFill>
                <a:latin typeface="Garamond"/>
                <a:cs typeface="Garamond"/>
              </a:rPr>
              <a:t> et gérer la performance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V="1">
            <a:off x="0" y="1530631"/>
            <a:ext cx="9144000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8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/>
          <p:nvPr userDrawn="1"/>
        </p:nvSpPr>
        <p:spPr>
          <a:xfrm>
            <a:off x="539750" y="6535481"/>
            <a:ext cx="8604250" cy="3333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6"/>
          <p:cNvSpPr/>
          <p:nvPr userDrawn="1"/>
        </p:nvSpPr>
        <p:spPr>
          <a:xfrm>
            <a:off x="0" y="786887"/>
            <a:ext cx="539750" cy="60928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0" name="Connecteur droit 10"/>
          <p:cNvCxnSpPr/>
          <p:nvPr userDrawn="1"/>
        </p:nvCxnSpPr>
        <p:spPr>
          <a:xfrm>
            <a:off x="539750" y="6524625"/>
            <a:ext cx="8604250" cy="0"/>
          </a:xfrm>
          <a:prstGeom prst="line">
            <a:avLst/>
          </a:prstGeom>
          <a:ln w="381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1"/>
          <p:cNvSpPr/>
          <p:nvPr userDrawn="1"/>
        </p:nvSpPr>
        <p:spPr>
          <a:xfrm>
            <a:off x="543483" y="6517457"/>
            <a:ext cx="86005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0" dirty="0" smtClean="0">
                <a:solidFill>
                  <a:srgbClr val="376092"/>
                </a:solidFill>
                <a:latin typeface="Garamond"/>
                <a:cs typeface="Garamond"/>
              </a:rPr>
              <a:t>       De l’activité professionnelle à la stratégie d’entreprise : développer</a:t>
            </a:r>
            <a:r>
              <a:rPr lang="fr-FR" sz="1600" b="0" baseline="0" dirty="0" smtClean="0">
                <a:solidFill>
                  <a:srgbClr val="376092"/>
                </a:solidFill>
                <a:latin typeface="Garamond"/>
                <a:cs typeface="Garamond"/>
              </a:rPr>
              <a:t> et gérer la performance             </a:t>
            </a:r>
            <a:fld id="{2062C08A-1B91-F448-8B69-43404E584582}" type="slidenum">
              <a:rPr lang="fr-FR" sz="1400" b="1" smtClean="0">
                <a:solidFill>
                  <a:srgbClr val="376092"/>
                </a:solidFill>
                <a:latin typeface="Century Gothic" charset="0"/>
              </a:rPr>
              <a:pPr/>
              <a:t>‹#›</a:t>
            </a:fld>
            <a:endParaRPr lang="fr-FR" sz="1400" b="1" dirty="0">
              <a:solidFill>
                <a:srgbClr val="376092"/>
              </a:solidFill>
              <a:latin typeface="Century Gothic" charset="0"/>
            </a:endParaRPr>
          </a:p>
        </p:txBody>
      </p:sp>
      <p:sp>
        <p:nvSpPr>
          <p:cNvPr id="12" name="ZoneTexte 8"/>
          <p:cNvSpPr txBox="1"/>
          <p:nvPr userDrawn="1"/>
        </p:nvSpPr>
        <p:spPr>
          <a:xfrm rot="16200000">
            <a:off x="-2715418" y="3623468"/>
            <a:ext cx="594995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2800" b="1" dirty="0">
                <a:solidFill>
                  <a:srgbClr val="D9D9D9"/>
                </a:solidFill>
                <a:latin typeface="Calibri" pitchFamily="34" charset="0"/>
                <a:ea typeface="+mn-ea"/>
                <a:cs typeface="+mn-cs"/>
              </a:rPr>
              <a:t>UNIVERSITE UNHJ  -  </a:t>
            </a:r>
            <a:r>
              <a:rPr lang="fr-FR" sz="2800" b="1" dirty="0" smtClean="0">
                <a:solidFill>
                  <a:srgbClr val="D9D9D9"/>
                </a:solidFill>
                <a:latin typeface="Calibri" pitchFamily="34" charset="0"/>
                <a:ea typeface="+mn-ea"/>
                <a:cs typeface="+mn-cs"/>
              </a:rPr>
              <a:t>Barcelone</a:t>
            </a:r>
            <a:r>
              <a:rPr lang="fr-FR" sz="2800" b="1" baseline="0" dirty="0" smtClean="0">
                <a:solidFill>
                  <a:srgbClr val="D9D9D9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fr-FR" sz="2800" b="1" dirty="0" smtClean="0">
                <a:solidFill>
                  <a:srgbClr val="D9D9D9"/>
                </a:solidFill>
                <a:latin typeface="Calibri" pitchFamily="34" charset="0"/>
                <a:ea typeface="+mn-ea"/>
                <a:cs typeface="+mn-cs"/>
              </a:rPr>
              <a:t> 2014</a:t>
            </a:r>
            <a:endParaRPr lang="fr-FR" sz="2800" dirty="0">
              <a:solidFill>
                <a:srgbClr val="D9D9D9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4" name="Image 13" descr="logo_unhj7 (3)[1]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5468"/>
            <a:ext cx="1812794" cy="64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3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00F2C-486F-7E41-AEA7-697BEA107955}" type="datetimeFigureOut">
              <a:rPr lang="fr-FR" smtClean="0"/>
              <a:t>19/05/2014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891D-CD60-0047-B5C5-7A356AF33D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9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85304" y="1800364"/>
            <a:ext cx="808382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Jeudi et vendredi après-midi</a:t>
            </a:r>
          </a:p>
          <a:p>
            <a:pPr algn="ctr"/>
            <a:r>
              <a:rPr lang="fr-FR" sz="5400" b="1" dirty="0" smtClean="0">
                <a:solidFill>
                  <a:schemeClr val="accent1">
                    <a:lumMod val="50000"/>
                  </a:schemeClr>
                </a:solidFill>
              </a:rPr>
              <a:t>Stratégie </a:t>
            </a:r>
            <a:r>
              <a:rPr lang="fr-FR" sz="5400" b="1" dirty="0" smtClean="0">
                <a:solidFill>
                  <a:schemeClr val="accent1">
                    <a:lumMod val="50000"/>
                  </a:schemeClr>
                </a:solidFill>
              </a:rPr>
              <a:t>et gestion des grands donneurs d’ordres</a:t>
            </a:r>
          </a:p>
          <a:p>
            <a:pPr algn="ctr"/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Gilles LE BOBINNEC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02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4 Le pilotage</a:t>
            </a:r>
            <a:endParaRPr lang="fr-FR" sz="4800" b="1" dirty="0">
              <a:solidFill>
                <a:schemeClr val="bg1"/>
              </a:solidFill>
            </a:endParaRPr>
          </a:p>
        </p:txBody>
      </p:sp>
      <p:grpSp>
        <p:nvGrpSpPr>
          <p:cNvPr id="6" name="Groupe 8"/>
          <p:cNvGrpSpPr>
            <a:grpSpLocks/>
          </p:cNvGrpSpPr>
          <p:nvPr/>
        </p:nvGrpSpPr>
        <p:grpSpPr bwMode="auto">
          <a:xfrm>
            <a:off x="709321" y="990600"/>
            <a:ext cx="8294529" cy="5462587"/>
            <a:chOff x="179512" y="260648"/>
            <a:chExt cx="8744232" cy="6192688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60648"/>
              <a:ext cx="8744232" cy="619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Ellipse 7"/>
            <p:cNvSpPr/>
            <p:nvPr/>
          </p:nvSpPr>
          <p:spPr>
            <a:xfrm>
              <a:off x="2843423" y="2565642"/>
              <a:ext cx="2232097" cy="7921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1474954" y="4940485"/>
              <a:ext cx="1225590" cy="6492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3140" y="2492619"/>
              <a:ext cx="865215" cy="50481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Flèche droite 7"/>
            <p:cNvSpPr/>
            <p:nvPr/>
          </p:nvSpPr>
          <p:spPr>
            <a:xfrm>
              <a:off x="1979795" y="6092982"/>
              <a:ext cx="503253" cy="215895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8366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0" y="5616"/>
            <a:ext cx="492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Présentation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17217" y="1114507"/>
            <a:ext cx="80396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254061"/>
                </a:solidFill>
              </a:rPr>
              <a:t>Gilles LE BOBINNEC</a:t>
            </a:r>
          </a:p>
          <a:p>
            <a:endParaRPr lang="fr-FR" sz="2000" dirty="0">
              <a:solidFill>
                <a:srgbClr val="254061"/>
              </a:solidFill>
            </a:endParaRPr>
          </a:p>
          <a:p>
            <a:r>
              <a:rPr lang="fr-FR" sz="2000" dirty="0" smtClean="0">
                <a:solidFill>
                  <a:srgbClr val="254061"/>
                </a:solidFill>
              </a:rPr>
              <a:t>			</a:t>
            </a:r>
            <a:r>
              <a:rPr lang="fr-FR" sz="2400" dirty="0" smtClean="0">
                <a:solidFill>
                  <a:srgbClr val="254061"/>
                </a:solidFill>
              </a:rPr>
              <a:t>SOFINCO</a:t>
            </a:r>
            <a:endParaRPr lang="fr-FR" sz="2400" dirty="0">
              <a:solidFill>
                <a:srgbClr val="254061"/>
              </a:solidFill>
            </a:endParaRPr>
          </a:p>
          <a:p>
            <a:r>
              <a:rPr lang="fr-FR" sz="2400" dirty="0" smtClean="0">
                <a:solidFill>
                  <a:srgbClr val="254061"/>
                </a:solidFill>
              </a:rPr>
              <a:t>				FINALION </a:t>
            </a:r>
          </a:p>
          <a:p>
            <a:r>
              <a:rPr lang="fr-FR" sz="2400" dirty="0">
                <a:solidFill>
                  <a:srgbClr val="254061"/>
                </a:solidFill>
              </a:rPr>
              <a:t>	</a:t>
            </a:r>
            <a:r>
              <a:rPr lang="fr-FR" sz="2400" dirty="0" smtClean="0">
                <a:solidFill>
                  <a:srgbClr val="254061"/>
                </a:solidFill>
              </a:rPr>
              <a:t>				CREDIT UNIVERSEL</a:t>
            </a:r>
            <a:endParaRPr lang="fr-FR" sz="2400" dirty="0">
              <a:solidFill>
                <a:srgbClr val="254061"/>
              </a:solidFill>
            </a:endParaRPr>
          </a:p>
          <a:p>
            <a:r>
              <a:rPr lang="fr-FR" sz="2400" dirty="0" smtClean="0">
                <a:solidFill>
                  <a:srgbClr val="254061"/>
                </a:solidFill>
              </a:rPr>
              <a:t>						SLIBAIL </a:t>
            </a:r>
          </a:p>
          <a:p>
            <a:r>
              <a:rPr lang="fr-FR" sz="2400" dirty="0">
                <a:solidFill>
                  <a:srgbClr val="254061"/>
                </a:solidFill>
              </a:rPr>
              <a:t>	</a:t>
            </a:r>
            <a:r>
              <a:rPr lang="fr-FR" sz="2400" dirty="0" smtClean="0">
                <a:solidFill>
                  <a:srgbClr val="254061"/>
                </a:solidFill>
              </a:rPr>
              <a:t>						LASER</a:t>
            </a:r>
            <a:r>
              <a:rPr lang="fr-FR" sz="2400" dirty="0">
                <a:solidFill>
                  <a:srgbClr val="254061"/>
                </a:solidFill>
              </a:rPr>
              <a:t>-COFINOGA</a:t>
            </a:r>
            <a:endParaRPr lang="fr-FR" sz="2400" dirty="0" smtClean="0">
              <a:solidFill>
                <a:srgbClr val="254061"/>
              </a:solidFill>
            </a:endParaRPr>
          </a:p>
          <a:p>
            <a:endParaRPr lang="fr-FR" sz="2000" dirty="0" smtClean="0">
              <a:solidFill>
                <a:srgbClr val="254061"/>
              </a:solidFill>
            </a:endParaRPr>
          </a:p>
          <a:p>
            <a:endParaRPr lang="fr-FR" sz="2000" dirty="0" smtClean="0">
              <a:solidFill>
                <a:srgbClr val="254061"/>
              </a:solidFill>
            </a:endParaRPr>
          </a:p>
          <a:p>
            <a:endParaRPr lang="fr-FR" sz="2000" dirty="0">
              <a:solidFill>
                <a:srgbClr val="254061"/>
              </a:solidFill>
            </a:endParaRPr>
          </a:p>
          <a:p>
            <a:r>
              <a:rPr lang="fr-FR" sz="2000" dirty="0" smtClean="0">
                <a:solidFill>
                  <a:srgbClr val="254061"/>
                </a:solidFill>
              </a:rPr>
              <a:t>	</a:t>
            </a:r>
            <a:r>
              <a:rPr lang="fr-FR" sz="2800" dirty="0" smtClean="0">
                <a:solidFill>
                  <a:srgbClr val="254061"/>
                </a:solidFill>
              </a:rPr>
              <a:t>Directeur </a:t>
            </a:r>
            <a:r>
              <a:rPr lang="fr-FR" sz="2800" dirty="0">
                <a:solidFill>
                  <a:srgbClr val="254061"/>
                </a:solidFill>
              </a:rPr>
              <a:t>des </a:t>
            </a:r>
            <a:r>
              <a:rPr lang="fr-FR" sz="2800" dirty="0" smtClean="0">
                <a:solidFill>
                  <a:srgbClr val="254061"/>
                </a:solidFill>
              </a:rPr>
              <a:t>Opérations</a:t>
            </a:r>
          </a:p>
          <a:p>
            <a:endParaRPr lang="fr-FR" sz="2000" dirty="0">
              <a:solidFill>
                <a:srgbClr val="25406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34641" y="4315383"/>
            <a:ext cx="31149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54061"/>
                </a:solidFill>
              </a:rPr>
              <a:t>R</a:t>
            </a:r>
            <a:r>
              <a:rPr lang="fr-FR" sz="2000" dirty="0" smtClean="0">
                <a:solidFill>
                  <a:srgbClr val="254061"/>
                </a:solidFill>
              </a:rPr>
              <a:t>ecouvrement amiable</a:t>
            </a:r>
          </a:p>
          <a:p>
            <a:r>
              <a:rPr lang="fr-FR" sz="2000" dirty="0" smtClean="0">
                <a:solidFill>
                  <a:srgbClr val="254061"/>
                </a:solidFill>
              </a:rPr>
              <a:t>Recouvrement judiciaire</a:t>
            </a:r>
            <a:endParaRPr lang="fr-FR" sz="2000" dirty="0">
              <a:solidFill>
                <a:srgbClr val="254061"/>
              </a:solidFill>
            </a:endParaRPr>
          </a:p>
          <a:p>
            <a:r>
              <a:rPr lang="fr-FR" sz="2000" dirty="0" smtClean="0">
                <a:solidFill>
                  <a:srgbClr val="254061"/>
                </a:solidFill>
              </a:rPr>
              <a:t>Surendettement</a:t>
            </a:r>
            <a:endParaRPr lang="fr-FR" sz="2000" dirty="0">
              <a:solidFill>
                <a:srgbClr val="254061"/>
              </a:solidFill>
            </a:endParaRPr>
          </a:p>
          <a:p>
            <a:r>
              <a:rPr lang="fr-FR" sz="2000" dirty="0" smtClean="0">
                <a:solidFill>
                  <a:srgbClr val="254061"/>
                </a:solidFill>
              </a:rPr>
              <a:t>Logistique</a:t>
            </a:r>
            <a:endParaRPr lang="fr-FR" sz="2000" dirty="0">
              <a:solidFill>
                <a:srgbClr val="254061"/>
              </a:solidFill>
            </a:endParaRPr>
          </a:p>
          <a:p>
            <a:r>
              <a:rPr lang="fr-FR" sz="2000" dirty="0">
                <a:solidFill>
                  <a:srgbClr val="254061"/>
                </a:solidFill>
              </a:rPr>
              <a:t>E</a:t>
            </a:r>
            <a:r>
              <a:rPr lang="fr-FR" sz="2000" dirty="0" smtClean="0">
                <a:solidFill>
                  <a:srgbClr val="254061"/>
                </a:solidFill>
              </a:rPr>
              <a:t>ditique</a:t>
            </a:r>
            <a:endParaRPr lang="fr-FR" sz="2000" dirty="0">
              <a:solidFill>
                <a:srgbClr val="254061"/>
              </a:solidFill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5280825" y="4384035"/>
            <a:ext cx="528083" cy="1562564"/>
          </a:xfrm>
          <a:prstGeom prst="leftBrac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2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17217" y="1417549"/>
            <a:ext cx="80396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254061"/>
                </a:solidFill>
              </a:rPr>
              <a:t>1	Les </a:t>
            </a:r>
            <a:r>
              <a:rPr lang="fr-FR" sz="3200" b="1" dirty="0">
                <a:solidFill>
                  <a:srgbClr val="254061"/>
                </a:solidFill>
              </a:rPr>
              <a:t>avantages </a:t>
            </a:r>
            <a:r>
              <a:rPr lang="fr-FR" sz="3200" b="1" dirty="0" smtClean="0">
                <a:solidFill>
                  <a:srgbClr val="254061"/>
                </a:solidFill>
              </a:rPr>
              <a:t>concurrentiels</a:t>
            </a:r>
          </a:p>
          <a:p>
            <a:r>
              <a:rPr lang="fr-FR" sz="3200" b="1" dirty="0">
                <a:solidFill>
                  <a:srgbClr val="254061"/>
                </a:solidFill>
              </a:rPr>
              <a:t>	</a:t>
            </a:r>
            <a:r>
              <a:rPr lang="fr-FR" sz="3200" b="1" dirty="0" smtClean="0">
                <a:solidFill>
                  <a:srgbClr val="254061"/>
                </a:solidFill>
              </a:rPr>
              <a:t>des </a:t>
            </a:r>
            <a:r>
              <a:rPr lang="fr-FR" sz="3200" b="1" dirty="0">
                <a:solidFill>
                  <a:srgbClr val="254061"/>
                </a:solidFill>
              </a:rPr>
              <a:t>huissiers de justice</a:t>
            </a:r>
            <a:endParaRPr lang="fr-FR" sz="3200" dirty="0">
              <a:solidFill>
                <a:srgbClr val="254061"/>
              </a:solidFill>
            </a:endParaRPr>
          </a:p>
          <a:p>
            <a:pPr marL="457200" indent="-457200">
              <a:buAutoNum type="arabicParenR"/>
            </a:pPr>
            <a:endParaRPr lang="fr-FR" sz="3200" dirty="0">
              <a:solidFill>
                <a:srgbClr val="254061"/>
              </a:solidFill>
            </a:endParaRPr>
          </a:p>
          <a:p>
            <a:r>
              <a:rPr lang="fr-FR" sz="3200" b="1" dirty="0" smtClean="0">
                <a:solidFill>
                  <a:srgbClr val="254061"/>
                </a:solidFill>
              </a:rPr>
              <a:t>2 	Les </a:t>
            </a:r>
            <a:r>
              <a:rPr lang="fr-FR" sz="3200" b="1" dirty="0">
                <a:solidFill>
                  <a:srgbClr val="254061"/>
                </a:solidFill>
              </a:rPr>
              <a:t>performances attendues</a:t>
            </a:r>
            <a:endParaRPr lang="fr-FR" sz="3200" dirty="0">
              <a:solidFill>
                <a:srgbClr val="254061"/>
              </a:solidFill>
            </a:endParaRPr>
          </a:p>
          <a:p>
            <a:endParaRPr lang="fr-FR" sz="3200" dirty="0">
              <a:solidFill>
                <a:srgbClr val="254061"/>
              </a:solidFill>
            </a:endParaRPr>
          </a:p>
          <a:p>
            <a:r>
              <a:rPr lang="fr-FR" sz="3200" b="1" dirty="0" smtClean="0">
                <a:solidFill>
                  <a:srgbClr val="254061"/>
                </a:solidFill>
              </a:rPr>
              <a:t>3	les </a:t>
            </a:r>
            <a:r>
              <a:rPr lang="fr-FR" sz="3200" b="1" dirty="0">
                <a:solidFill>
                  <a:srgbClr val="254061"/>
                </a:solidFill>
              </a:rPr>
              <a:t>coûts</a:t>
            </a:r>
            <a:endParaRPr lang="fr-FR" sz="3200" dirty="0">
              <a:solidFill>
                <a:srgbClr val="254061"/>
              </a:solidFill>
            </a:endParaRPr>
          </a:p>
          <a:p>
            <a:endParaRPr lang="fr-FR" sz="3200" dirty="0">
              <a:solidFill>
                <a:srgbClr val="254061"/>
              </a:solidFill>
            </a:endParaRPr>
          </a:p>
          <a:p>
            <a:r>
              <a:rPr lang="fr-FR" sz="3200" b="1" dirty="0" smtClean="0">
                <a:solidFill>
                  <a:srgbClr val="254061"/>
                </a:solidFill>
              </a:rPr>
              <a:t>4	Le pilotage : partenariat / pression</a:t>
            </a:r>
            <a:endParaRPr lang="fr-FR" sz="3200" dirty="0">
              <a:solidFill>
                <a:srgbClr val="254061"/>
              </a:solidFill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Plan d’intervention</a:t>
            </a:r>
            <a:endParaRPr lang="fr-F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1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7132" y="1234478"/>
            <a:ext cx="80396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Quels sont les </a:t>
            </a:r>
            <a:r>
              <a:rPr lang="fr-FR" sz="2800" b="1" dirty="0" smtClean="0">
                <a:solidFill>
                  <a:srgbClr val="254061"/>
                </a:solidFill>
              </a:rPr>
              <a:t>avantages</a:t>
            </a:r>
            <a:r>
              <a:rPr lang="fr-FR" sz="2000" b="1" dirty="0" smtClean="0">
                <a:solidFill>
                  <a:srgbClr val="254061"/>
                </a:solidFill>
              </a:rPr>
              <a:t> concurrentiels</a:t>
            </a:r>
          </a:p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des Huissiers de Justice aux regard</a:t>
            </a:r>
          </a:p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des performances recherchées par les grands donneurs d’ordre ?</a:t>
            </a:r>
            <a:endParaRPr lang="fr-FR" sz="2000" dirty="0">
              <a:solidFill>
                <a:srgbClr val="254061"/>
              </a:solidFill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1 Les avantages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7132" y="2662053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L’image</a:t>
            </a:r>
            <a:endParaRPr lang="fr-FR" sz="4400" dirty="0">
              <a:solidFill>
                <a:srgbClr val="25406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8663" y="4107390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La proximité</a:t>
            </a:r>
            <a:endParaRPr lang="fr-FR" sz="4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6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7132" y="1234478"/>
            <a:ext cx="8039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Quels sont les grands principes de « provisionnement » du</a:t>
            </a:r>
          </a:p>
          <a:p>
            <a:pPr algn="ctr"/>
            <a:r>
              <a:rPr lang="fr-FR" sz="2800" b="1" dirty="0" smtClean="0">
                <a:solidFill>
                  <a:srgbClr val="254061"/>
                </a:solidFill>
              </a:rPr>
              <a:t>recouvrement judiciaire ?</a:t>
            </a: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2 Les performances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7132" y="2662053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L’anticipation des pertes futures</a:t>
            </a:r>
            <a:endParaRPr lang="fr-FR" sz="4400" dirty="0">
              <a:solidFill>
                <a:srgbClr val="25406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8663" y="4107390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La déc</a:t>
            </a:r>
            <a:r>
              <a:rPr lang="fr-FR" sz="4400" b="1" dirty="0">
                <a:solidFill>
                  <a:srgbClr val="254061"/>
                </a:solidFill>
              </a:rPr>
              <a:t>o</a:t>
            </a:r>
            <a:r>
              <a:rPr lang="fr-FR" sz="4400" b="1" dirty="0" smtClean="0">
                <a:solidFill>
                  <a:srgbClr val="254061"/>
                </a:solidFill>
              </a:rPr>
              <a:t>te</a:t>
            </a:r>
            <a:endParaRPr lang="fr-FR" sz="4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3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7132" y="1234478"/>
            <a:ext cx="8039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Comment sont gérés</a:t>
            </a:r>
          </a:p>
          <a:p>
            <a:pPr algn="ctr"/>
            <a:r>
              <a:rPr lang="fr-FR" sz="2800" b="1" dirty="0" smtClean="0">
                <a:solidFill>
                  <a:srgbClr val="254061"/>
                </a:solidFill>
              </a:rPr>
              <a:t>le niveau et le rythme des encaissements ?</a:t>
            </a: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2 Les performances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7132" y="2604843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Au regard du « portefeuille »</a:t>
            </a:r>
            <a:endParaRPr lang="fr-FR" sz="4400" dirty="0">
              <a:solidFill>
                <a:srgbClr val="25406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8663" y="3681132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En fonction des produits</a:t>
            </a:r>
            <a:endParaRPr lang="fr-FR" sz="4400" dirty="0">
              <a:solidFill>
                <a:srgbClr val="25406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28663" y="4753412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Par niveau de procédure</a:t>
            </a:r>
            <a:endParaRPr lang="fr-FR" sz="4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8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7132" y="1234478"/>
            <a:ext cx="8039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Le domaine particulier de la </a:t>
            </a:r>
          </a:p>
          <a:p>
            <a:pPr algn="ctr"/>
            <a:r>
              <a:rPr lang="fr-FR" sz="2800" b="1" dirty="0">
                <a:solidFill>
                  <a:srgbClr val="254061"/>
                </a:solidFill>
              </a:rPr>
              <a:t>r</a:t>
            </a:r>
            <a:r>
              <a:rPr lang="fr-FR" sz="2800" b="1" dirty="0" smtClean="0">
                <a:solidFill>
                  <a:srgbClr val="254061"/>
                </a:solidFill>
              </a:rPr>
              <a:t>écupération du matériel</a:t>
            </a: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2 Les performances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7132" y="2662053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Le cas du « crédit »</a:t>
            </a:r>
            <a:endParaRPr lang="fr-FR" sz="4400" dirty="0">
              <a:solidFill>
                <a:srgbClr val="25406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8663" y="4107390"/>
            <a:ext cx="8039653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254061"/>
                </a:solidFill>
              </a:rPr>
              <a:t>Le cas de la « location »</a:t>
            </a:r>
            <a:endParaRPr lang="fr-FR" sz="4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6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8663" y="1193059"/>
            <a:ext cx="8039653" cy="64633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254061"/>
                </a:solidFill>
              </a:rPr>
              <a:t>La question de la TVA</a:t>
            </a: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3 Les coûts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44824" y="2044700"/>
            <a:ext cx="8039653" cy="1015663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254061"/>
                </a:solidFill>
              </a:rPr>
              <a:t>Le recouvrement amiable :</a:t>
            </a:r>
          </a:p>
          <a:p>
            <a:pPr algn="ctr"/>
            <a:r>
              <a:rPr lang="fr-FR" sz="2400" b="1" dirty="0" smtClean="0">
                <a:solidFill>
                  <a:srgbClr val="254061"/>
                </a:solidFill>
              </a:rPr>
              <a:t>« serpent de mer » ou opportunité ?</a:t>
            </a:r>
            <a:endParaRPr lang="fr-FR" sz="2400" dirty="0">
              <a:solidFill>
                <a:srgbClr val="25406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0104" y="3268663"/>
            <a:ext cx="8039653" cy="64633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254061"/>
                </a:solidFill>
              </a:rPr>
              <a:t>Le mythe des frais « </a:t>
            </a:r>
            <a:r>
              <a:rPr lang="fr-FR" sz="3600" b="1" dirty="0" err="1" smtClean="0">
                <a:solidFill>
                  <a:srgbClr val="254061"/>
                </a:solidFill>
              </a:rPr>
              <a:t>répétibles</a:t>
            </a:r>
            <a:r>
              <a:rPr lang="fr-FR" sz="3600" b="1" dirty="0" smtClean="0">
                <a:solidFill>
                  <a:srgbClr val="254061"/>
                </a:solidFill>
              </a:rPr>
              <a:t> »</a:t>
            </a:r>
            <a:endParaRPr lang="fr-FR" sz="3600" dirty="0">
              <a:solidFill>
                <a:srgbClr val="25406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28663" y="4132516"/>
            <a:ext cx="8039653" cy="224676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254061"/>
                </a:solidFill>
              </a:rPr>
              <a:t>Obligation de résultats</a:t>
            </a:r>
          </a:p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(coûts / encaissement)</a:t>
            </a:r>
          </a:p>
          <a:p>
            <a:pPr algn="ctr"/>
            <a:r>
              <a:rPr lang="fr-FR" sz="2800" b="1" dirty="0">
                <a:solidFill>
                  <a:srgbClr val="254061"/>
                </a:solidFill>
              </a:rPr>
              <a:t>v</a:t>
            </a:r>
            <a:r>
              <a:rPr lang="fr-FR" sz="2800" b="1" dirty="0" smtClean="0">
                <a:solidFill>
                  <a:srgbClr val="254061"/>
                </a:solidFill>
              </a:rPr>
              <a:t>ersus</a:t>
            </a:r>
          </a:p>
          <a:p>
            <a:pPr algn="ctr"/>
            <a:r>
              <a:rPr lang="fr-FR" sz="3600" b="1" dirty="0" smtClean="0">
                <a:solidFill>
                  <a:srgbClr val="254061"/>
                </a:solidFill>
              </a:rPr>
              <a:t>Obligation de moyens</a:t>
            </a:r>
          </a:p>
          <a:p>
            <a:pPr algn="ctr"/>
            <a:r>
              <a:rPr lang="fr-FR" sz="2000" b="1" dirty="0" smtClean="0">
                <a:solidFill>
                  <a:srgbClr val="254061"/>
                </a:solidFill>
              </a:rPr>
              <a:t>(actes utiles)</a:t>
            </a:r>
            <a:endParaRPr lang="fr-FR" sz="20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9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gradFill flip="none" rotWithShape="1">
            <a:gsLst>
              <a:gs pos="32000">
                <a:schemeClr val="accent1">
                  <a:lumMod val="75000"/>
                </a:schemeClr>
              </a:gs>
              <a:gs pos="9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13" descr="http://sd2806.sivit.org/www_huissier_548/wp-content/themes/pixel_wp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0"/>
            <a:ext cx="2857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5616"/>
            <a:ext cx="75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</a:rPr>
              <a:t>4 Le pilotage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28663" y="2404786"/>
            <a:ext cx="8039653" cy="236988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254061"/>
                </a:solidFill>
              </a:rPr>
              <a:t>Partenariat</a:t>
            </a:r>
          </a:p>
          <a:p>
            <a:pPr algn="ctr"/>
            <a:r>
              <a:rPr lang="fr-FR" sz="2800" b="1" dirty="0" smtClean="0">
                <a:solidFill>
                  <a:srgbClr val="254061"/>
                </a:solidFill>
              </a:rPr>
              <a:t>Versus</a:t>
            </a:r>
          </a:p>
          <a:p>
            <a:pPr algn="ctr"/>
            <a:r>
              <a:rPr lang="fr-FR" sz="6000" b="1" dirty="0" smtClean="0">
                <a:solidFill>
                  <a:srgbClr val="254061"/>
                </a:solidFill>
              </a:rPr>
              <a:t>Pression</a:t>
            </a:r>
          </a:p>
        </p:txBody>
      </p:sp>
    </p:spTree>
    <p:extLst>
      <p:ext uri="{BB962C8B-B14F-4D97-AF65-F5344CB8AC3E}">
        <p14:creationId xmlns:p14="http://schemas.microsoft.com/office/powerpoint/2010/main" val="162829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161</Words>
  <Application>Microsoft Macintosh PowerPoint</Application>
  <PresentationFormat>Présentation à l'écran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Aditis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JACOB</dc:creator>
  <cp:lastModifiedBy>Philippe JACOB</cp:lastModifiedBy>
  <cp:revision>41</cp:revision>
  <dcterms:created xsi:type="dcterms:W3CDTF">2014-04-02T18:19:40Z</dcterms:created>
  <dcterms:modified xsi:type="dcterms:W3CDTF">2014-05-19T07:49:13Z</dcterms:modified>
</cp:coreProperties>
</file>